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  <p:sldMasterId id="2147483659" r:id="rId2"/>
  </p:sldMasterIdLst>
  <p:notesMasterIdLst>
    <p:notesMasterId r:id="rId25"/>
  </p:notesMasterIdLst>
  <p:sldIdLst>
    <p:sldId id="256" r:id="rId3"/>
    <p:sldId id="278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9" r:id="rId21"/>
    <p:sldId id="274" r:id="rId22"/>
    <p:sldId id="275" r:id="rId23"/>
    <p:sldId id="276" r:id="rId2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001FA05-C1D9-42CB-80EB-93CC962B0527}">
  <a:tblStyle styleId="{B001FA05-C1D9-42CB-80EB-93CC962B052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  <a:tblStyle styleId="{244E0AF0-12D0-4E53-B0F0-4A58BC7E5560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112" y="-8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40769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4406308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4406308"/>
            <a:ext cx="8229600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24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defRPr sz="24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 rot="10800000" flipH="1">
            <a:off x="0" y="3093232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7200" b="1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30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Core Competencies for </a:t>
            </a:r>
            <a:r>
              <a:rPr lang="en-US" sz="2000" b="1" smtClean="0"/>
              <a:t>Primary </a:t>
            </a:r>
            <a:r>
              <a:rPr lang="en-US" sz="2000" b="1" smtClean="0"/>
              <a:t>School </a:t>
            </a:r>
            <a:r>
              <a:rPr lang="en-US" sz="2000" b="1" dirty="0" smtClean="0"/>
              <a:t>Teachers in Crisis Contexts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6650" y="713376"/>
            <a:ext cx="4330700" cy="4000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2 Types of questions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Close</a:t>
            </a:r>
            <a:r>
              <a:rPr lang="en" sz="36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</a:t>
            </a: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Questions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36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Open </a:t>
            </a:r>
            <a:r>
              <a:rPr lang="en" sz="3600" b="0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Questions</a:t>
            </a:r>
            <a:endParaRPr lang="en-US" sz="3600" dirty="0">
              <a:solidFill>
                <a:schemeClr val="dk2"/>
              </a:solidFill>
            </a:endParaRPr>
          </a:p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endParaRPr lang="en" sz="28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are the strengths of using </a:t>
            </a:r>
            <a:r>
              <a:rPr lang="en" sz="2800" b="1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open questions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?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might only using </a:t>
            </a:r>
            <a:r>
              <a:rPr lang="en" sz="2800" b="1" i="1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closed questions </a:t>
            </a:r>
            <a:r>
              <a:rPr lang="en" sz="2800" b="0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be a problem?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 l="29642" t="53225" r="28095" b="14882"/>
          <a:stretch/>
        </p:blipFill>
        <p:spPr>
          <a:xfrm>
            <a:off x="1416475" y="1501924"/>
            <a:ext cx="1067379" cy="1885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 rotWithShape="1">
          <a:blip r:embed="rId4">
            <a:alphaModFix/>
          </a:blip>
          <a:srcRect b="14010"/>
          <a:stretch/>
        </p:blipFill>
        <p:spPr>
          <a:xfrm>
            <a:off x="4633341" y="390801"/>
            <a:ext cx="1837181" cy="3985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36219" y="930424"/>
            <a:ext cx="1257299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056514" y="2114233"/>
            <a:ext cx="914400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56514" y="3279283"/>
            <a:ext cx="914400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Do / Do Not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130" name="Shape 130"/>
          <p:cNvGraphicFramePr/>
          <p:nvPr/>
        </p:nvGraphicFramePr>
        <p:xfrm>
          <a:off x="1589679" y="1566833"/>
          <a:ext cx="5273600" cy="3270455"/>
        </p:xfrm>
        <a:graphic>
          <a:graphicData uri="http://schemas.openxmlformats.org/drawingml/2006/table">
            <a:tbl>
              <a:tblPr>
                <a:noFill/>
                <a:tableStyleId>{244E0AF0-12D0-4E53-B0F0-4A58BC7E5560}</a:tableStyleId>
              </a:tblPr>
              <a:tblGrid>
                <a:gridCol w="2636800"/>
                <a:gridCol w="2636800"/>
              </a:tblGrid>
              <a:tr h="583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>
                          <a:rtl val="0"/>
                        </a:rPr>
                        <a:t>DO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3700" u="none" strike="noStrike" cap="none" baseline="0">
                          <a:rtl val="0"/>
                        </a:rPr>
                        <a:t>Do Not</a:t>
                      </a: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84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900" u="none" strike="noStrike" cap="none" baseline="0">
                        <a:rtl val="0"/>
                      </a:endParaRPr>
                    </a:p>
                  </a:txBody>
                  <a:tcPr marL="91450" marR="91450" marT="60975" marB="60975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Do / Do Not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141864" y="1641550"/>
            <a:ext cx="3545700" cy="3108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Give students positive feedback and encouragement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Ask questions of only certain children.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Use open questions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Ask questions in a threatening way (such as shouting).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Ignore children’s answers.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4111149" y="1543074"/>
            <a:ext cx="4994345" cy="33593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Build on students’ answers with responses such as ‘Why do you think that is true?’ or ‘Can you give me an example of that?’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Give students time to think about their answers and ideas.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Embarrass students if they get the answer wrong.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Always ask the same types of questions (such as ‘closed’ ones).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048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Ask questions to many different </a:t>
            </a:r>
            <a:r>
              <a:rPr lang="en" sz="1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students</a:t>
            </a:r>
            <a:r>
              <a:rPr lang="en-US" sz="18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1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Practice</a:t>
            </a:r>
            <a:endParaRPr lang="en" sz="36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Teacher: 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is the definition of an Island? What do you think?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Student: 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 Island is like Cypress.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Correct Answer: An island is a piece of land surrounded by water.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should the teacher respond? 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Pedagogy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0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3: Inclusion and Differentiation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endParaRPr lang="en"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2027599"/>
            <a:ext cx="8229600" cy="21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rtl val="0"/>
              </a:rPr>
              <a:t>Describe obstacles that vulnerable student populations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rtl val="0"/>
              </a:rPr>
              <a:t>face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rtl val="0"/>
              </a:rPr>
              <a:t> </a:t>
            </a:r>
            <a:endParaRPr lang="en" sz="24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b="0" i="0" u="none" strike="noStrike" cap="none" baseline="0" dirty="0">
                <a:solidFill>
                  <a:schemeClr val="dk1"/>
                </a:solidFill>
                <a:rtl val="0"/>
              </a:rPr>
              <a:t>Identify strategies to create an inclusive </a:t>
            </a:r>
            <a:r>
              <a:rPr lang="en" sz="2400" b="0" i="0" u="none" strike="noStrike" cap="none" baseline="0" dirty="0" smtClean="0">
                <a:solidFill>
                  <a:schemeClr val="dk1"/>
                </a:solidFill>
                <a:rtl val="0"/>
              </a:rPr>
              <a:t>classroom</a:t>
            </a:r>
            <a:r>
              <a:rPr lang="en-US" sz="2400" b="0" i="0" u="none" strike="noStrike" cap="none" baseline="0" dirty="0" smtClean="0">
                <a:solidFill>
                  <a:schemeClr val="dk1"/>
                </a:solidFill>
                <a:rtl val="0"/>
              </a:rPr>
              <a:t>.</a:t>
            </a:r>
            <a:endParaRPr lang="en" sz="2400" b="0" i="0" u="none" strike="noStrike" cap="none" baseline="0" dirty="0">
              <a:solidFill>
                <a:schemeClr val="dk1"/>
              </a:solidFill>
              <a:rtl val="0"/>
            </a:endParaRPr>
          </a:p>
          <a:p>
            <a:pPr marL="457200" marR="0" lvl="0" indent="-3810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 dirty="0">
                <a:solidFill>
                  <a:schemeClr val="dk1"/>
                </a:solidFill>
                <a:rtl val="0"/>
              </a:rPr>
              <a:t>Use differentiation </a:t>
            </a:r>
            <a:r>
              <a:rPr lang="en" sz="2400" dirty="0" smtClean="0">
                <a:solidFill>
                  <a:schemeClr val="dk1"/>
                </a:solidFill>
                <a:rtl val="0"/>
              </a:rPr>
              <a:t>strategies</a:t>
            </a:r>
            <a:r>
              <a:rPr lang="en-US" sz="2400" dirty="0" smtClean="0">
                <a:solidFill>
                  <a:schemeClr val="dk1"/>
                </a:solidFill>
                <a:rtl val="0"/>
              </a:rPr>
              <a:t>.</a:t>
            </a:r>
            <a:endParaRPr lang="en" sz="2400" dirty="0">
              <a:solidFill>
                <a:schemeClr val="dk1"/>
              </a:solidFill>
              <a:rtl val="0"/>
            </a:endParaRP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9006" y="1526977"/>
            <a:ext cx="7958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By the end of this session you will be able to:</a:t>
            </a:r>
            <a:endParaRPr lang="en-US" sz="2400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Inclusion</a:t>
            </a:r>
            <a:r>
              <a:rPr lang="en" sz="24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4" name="Shape 164"/>
          <p:cNvSpPr txBox="1"/>
          <p:nvPr/>
        </p:nvSpPr>
        <p:spPr>
          <a:xfrm>
            <a:off x="130350" y="1394054"/>
            <a:ext cx="8730900" cy="3402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Have you ever felt excluded or noticed someone else being excluded? How does it feel?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our classrooms, who might need extra help to feel included?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370975"/>
            <a:ext cx="8229600" cy="90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Connect</a:t>
            </a:r>
            <a:r>
              <a:rPr lang="en-US" sz="4800" b="1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the Dots</a:t>
            </a:r>
            <a:endParaRPr lang="en" sz="24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Shape 176"/>
          <p:cNvSpPr txBox="1">
            <a:spLocks/>
          </p:cNvSpPr>
          <p:nvPr/>
        </p:nvSpPr>
        <p:spPr>
          <a:xfrm>
            <a:off x="0" y="1751957"/>
            <a:ext cx="8327100" cy="165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pPr marL="457200" indent="-45720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smtClean="0">
                <a:solidFill>
                  <a:schemeClr val="dk1"/>
                </a:solidFill>
              </a:rPr>
              <a:t>Draw the following picture on your own piece of paper.</a:t>
            </a:r>
          </a:p>
          <a:p>
            <a:pPr>
              <a:buClr>
                <a:schemeClr val="dk2"/>
              </a:buClr>
            </a:pPr>
            <a:endParaRPr lang="en" sz="2400" smtClean="0">
              <a:solidFill>
                <a:schemeClr val="dk1"/>
              </a:solidFill>
            </a:endParaRPr>
          </a:p>
          <a:p>
            <a:pPr marL="457200" indent="-457200"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smtClean="0">
                <a:solidFill>
                  <a:schemeClr val="dk1"/>
                </a:solidFill>
              </a:rPr>
              <a:t>Connect each of the 9 dots using only 5 lines. Try 4 lines! </a:t>
            </a:r>
            <a:endParaRPr lang="en" sz="2400" dirty="0">
              <a:solidFill>
                <a:schemeClr val="dk1"/>
              </a:solidFill>
            </a:endParaRPr>
          </a:p>
        </p:txBody>
      </p:sp>
      <p:pic>
        <p:nvPicPr>
          <p:cNvPr id="6" name="Shape 1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10750" y="3358765"/>
            <a:ext cx="1905600" cy="1232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9338147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ctrTitle"/>
          </p:nvPr>
        </p:nvSpPr>
        <p:spPr>
          <a:xfrm>
            <a:off x="31562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Pedagogy</a:t>
            </a:r>
            <a:endParaRPr lang="en" sz="44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>
            <a:spLocks noGrp="1"/>
          </p:cNvSpPr>
          <p:nvPr>
            <p:ph type="subTitle" idx="1"/>
          </p:nvPr>
        </p:nvSpPr>
        <p:spPr>
          <a:xfrm>
            <a:off x="487975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8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</a:t>
            </a:r>
            <a:r>
              <a:rPr lang="en-US" sz="28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r>
            <a:r>
              <a:rPr lang="en" sz="28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</a:t>
            </a:r>
            <a:r>
              <a:rPr lang="en-US" sz="28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Active</a:t>
            </a:r>
            <a:r>
              <a:rPr lang="en-US" sz="2800" b="1" i="0" u="none" strike="noStrike" cap="none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Engaging Instruction</a:t>
            </a:r>
            <a:endParaRPr lang="en" sz="28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630431266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Differentiation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can we identify our students need and abilities?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can we differentiate lessons without damaging student confidence and self esteem?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Differentiation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support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grouping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task</a:t>
            </a: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❖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questioning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Objectives</a:t>
            </a:r>
            <a:endParaRPr lang="en" dirty="0"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2151656"/>
            <a:ext cx="8229600" cy="247749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dirty="0" smtClean="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</a:rPr>
              <a:t>Explain </a:t>
            </a:r>
            <a:r>
              <a:rPr lang="en" sz="2400" dirty="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</a:rPr>
              <a:t>why it is important to use a range of active teaching strategies.</a:t>
            </a:r>
          </a:p>
          <a:p>
            <a:pPr marL="342900" lvl="0" indent="-3429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2400" dirty="0">
                <a:solidFill>
                  <a:schemeClr val="dk1"/>
                </a:solidFill>
                <a:latin typeface="+mn-lt"/>
                <a:ea typeface="Times New Roman"/>
                <a:cs typeface="Times New Roman"/>
                <a:sym typeface="Times New Roman"/>
              </a:rPr>
              <a:t>Use a range of active teaching strategies in your own classrooms.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/>
              <a:t>3</a:t>
            </a:fld>
            <a:endParaRPr lang="en"/>
          </a:p>
        </p:txBody>
      </p:sp>
      <p:sp>
        <p:nvSpPr>
          <p:cNvPr id="2" name="TextBox 1"/>
          <p:cNvSpPr txBox="1"/>
          <p:nvPr/>
        </p:nvSpPr>
        <p:spPr>
          <a:xfrm>
            <a:off x="289392" y="1591270"/>
            <a:ext cx="802260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sz="2400" b="1" i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By the end of this session you will be able to:</a:t>
            </a:r>
          </a:p>
          <a:p>
            <a:endParaRPr lang="en-US" b="1" i="1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Visioning Activity 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79325" y="1460500"/>
            <a:ext cx="3018899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Draw this chart on your paper. Leave enough room for your responses. </a:t>
            </a:r>
          </a:p>
        </p:txBody>
      </p:sp>
      <p:graphicFrame>
        <p:nvGraphicFramePr>
          <p:cNvPr id="63" name="Shape 63"/>
          <p:cNvGraphicFramePr/>
          <p:nvPr/>
        </p:nvGraphicFramePr>
        <p:xfrm>
          <a:off x="3238475" y="1546000"/>
          <a:ext cx="5759125" cy="3301919"/>
        </p:xfrm>
        <a:graphic>
          <a:graphicData uri="http://schemas.openxmlformats.org/drawingml/2006/table">
            <a:tbl>
              <a:tblPr>
                <a:noFill/>
                <a:tableStyleId>{B001FA05-C1D9-42CB-80EB-93CC962B0527}</a:tableStyleId>
              </a:tblPr>
              <a:tblGrid>
                <a:gridCol w="925100"/>
                <a:gridCol w="1189625"/>
                <a:gridCol w="1114025"/>
                <a:gridCol w="1277800"/>
                <a:gridCol w="125257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Question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Teacher Actions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Student Actions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Classroom Environment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Feeling</a:t>
                      </a:r>
                    </a:p>
                  </a:txBody>
                  <a:tcPr marL="91425" marR="91425" marT="91425" marB="91425"/>
                </a:tc>
              </a:tr>
              <a:tr h="849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1.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  <a:tr h="883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2.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  <a:tr h="959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/>
                        <a:t>3.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Bowline knot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Take a length of rope and put it around a table/chair leg.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Hold the rope so that the longer end is in your left hand and the shorter end in your right hand. Make a loop with the piece in your left hand.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Hold the place where the rope crosses at the loop between your thumb and forefinger.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Hold the loop flat.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Take the piece in your right hand and pass it up through the loop.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Now pass it under the straight piece next to the loop and then down through the loop.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Hold both pieces in one hand and slide the knot towards the top of the chair/table leg.</a:t>
            </a:r>
            <a:b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1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You have now successfully tied a bowline knot.</a:t>
            </a:r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514350" marR="0" lvl="0" indent="-323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Teaching Strategies…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Lecture 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Visual Demonstration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Individual Problem Solving 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Work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Which did you prefer? Why?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do you think good teachers use a range of teaching styles?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ctrTitle"/>
          </p:nvPr>
        </p:nvSpPr>
        <p:spPr>
          <a:xfrm>
            <a:off x="0" y="994852"/>
            <a:ext cx="8855400" cy="1978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60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3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Pedagogy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2: </a:t>
            </a:r>
            <a:r>
              <a:rPr lang="en" sz="32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Questioning</a:t>
            </a:r>
            <a:r>
              <a:rPr lang="en-US" sz="32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Strategies</a:t>
            </a:r>
            <a:endParaRPr lang="en" sz="32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4" name="Shape 104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5" name="Shape 105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different types of questions.</a:t>
            </a: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Use different types of questions to engage students in critical thinking.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Use questions in an active and engaging way.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517</Words>
  <Application>Microsoft Macintosh PowerPoint</Application>
  <PresentationFormat>On-screen Show (16:9)</PresentationFormat>
  <Paragraphs>122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modern</vt:lpstr>
      <vt:lpstr>modern</vt:lpstr>
      <vt:lpstr>PowerPoint Presentation</vt:lpstr>
      <vt:lpstr>Day 3 Pedagogy</vt:lpstr>
      <vt:lpstr>Objectives</vt:lpstr>
      <vt:lpstr>Visioning Activity </vt:lpstr>
      <vt:lpstr>Bowline knot</vt:lpstr>
      <vt:lpstr>Teaching Strategies…</vt:lpstr>
      <vt:lpstr>PowerPoint Presentation</vt:lpstr>
      <vt:lpstr>Day 3 Pedagogy</vt:lpstr>
      <vt:lpstr>Objectives</vt:lpstr>
      <vt:lpstr>2 Types of questions</vt:lpstr>
      <vt:lpstr>PowerPoint Presentation</vt:lpstr>
      <vt:lpstr>Do / Do Not</vt:lpstr>
      <vt:lpstr>Do / Do Not</vt:lpstr>
      <vt:lpstr>Practice</vt:lpstr>
      <vt:lpstr>PowerPoint Presentation</vt:lpstr>
      <vt:lpstr>Day 3 Pedagogy</vt:lpstr>
      <vt:lpstr>Objectives</vt:lpstr>
      <vt:lpstr>Inclusion </vt:lpstr>
      <vt:lpstr>Connect the Dots</vt:lpstr>
      <vt:lpstr>Differentiation</vt:lpstr>
      <vt:lpstr>Differentiation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Mary Mendenhall</cp:lastModifiedBy>
  <cp:revision>6</cp:revision>
  <dcterms:modified xsi:type="dcterms:W3CDTF">2016-03-24T17:18:16Z</dcterms:modified>
</cp:coreProperties>
</file>