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26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37345CE-E034-4181-977C-079F0C1B500E}">
  <a:tblStyle styleId="{537345CE-E034-4181-977C-079F0C1B500E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8" d="100"/>
          <a:sy n="188" d="100"/>
        </p:scale>
        <p:origin x="-112" y="-9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4028617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1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39" name="Shape 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" sz="1100">
                <a:solidFill>
                  <a:srgbClr val="000000"/>
                </a:solidFill>
              </a:rPr>
              <a:t>Timely or Timebound might be better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rot="10800000" flipH="1">
            <a:off x="0" y="3093233"/>
            <a:ext cx="8458200" cy="7124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685800" y="13007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5977"/>
            <a:ext cx="8686800" cy="1165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 baseline="0"/>
            </a:lvl2pPr>
            <a:lvl3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3pPr>
            <a:lvl4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4pPr>
            <a:lvl5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5pPr>
            <a:lvl6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6pPr>
            <a:lvl7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7pPr>
            <a:lvl8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8pPr>
            <a:lvl9pPr marL="0" marR="0" indent="0" algn="l" rtl="0">
              <a:spcBef>
                <a:spcPts val="0"/>
              </a:spcBef>
              <a:buClr>
                <a:schemeClr val="lt1"/>
              </a:buClr>
              <a:buFont typeface="Arial"/>
              <a:buNone/>
              <a:defRPr sz="1800" b="0" i="0" u="none" strike="noStrike" cap="none" baseline="0"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0" marR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33754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Core Competencies for Primary School Teachers in Crisis Contexts</a:t>
            </a:r>
            <a:endParaRPr 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6650" y="726888"/>
            <a:ext cx="4330700" cy="40005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sym typeface="Arial"/>
                <a:rtl val="0"/>
              </a:rPr>
              <a:t>Objectives – </a:t>
            </a:r>
            <a:r>
              <a:rPr lang="en" sz="4800" b="1" dirty="0">
                <a:solidFill>
                  <a:srgbClr val="FFFFFF"/>
                </a:solidFill>
                <a:rtl val="0"/>
              </a:rPr>
              <a:t>SMART</a:t>
            </a:r>
            <a:r>
              <a:rPr lang="en" sz="4800" b="1" i="0" u="none" strike="noStrike" cap="none" baseline="0" dirty="0">
                <a:solidFill>
                  <a:srgbClr val="FFFFFF"/>
                </a:solidFill>
                <a:sym typeface="Arial"/>
                <a:rtl val="0"/>
              </a:rPr>
              <a:t>?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2012157"/>
            <a:ext cx="8229600" cy="29134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3600" b="0" i="0" u="none" strike="noStrike" cap="none" baseline="0">
                <a:solidFill>
                  <a:srgbClr val="191919"/>
                </a:solidFill>
                <a:rtl val="0"/>
              </a:rPr>
              <a:t>4) Students will be able to recognize a football field.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rgbClr val="191919"/>
                </a:solidFill>
                <a:rtl val="0"/>
              </a:rPr>
              <a:t>	 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2800" b="0" i="0" u="none" strike="noStrike" cap="none" baseline="0">
              <a:solidFill>
                <a:srgbClr val="191919"/>
              </a:solidFill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rtl val="0"/>
            </a:endParaRPr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10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25450" y="205977"/>
            <a:ext cx="84328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Creating SMART </a:t>
            </a:r>
            <a:r>
              <a:rPr lang="en-US" sz="48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O</a:t>
            </a:r>
            <a:r>
              <a:rPr lang="en" sz="48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bjectives</a:t>
            </a:r>
            <a:endParaRPr lang="en" sz="48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1) A lesson about multiplication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2) A lesson about hygiene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3) A lesson about writing a story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4) A lesson about verbs in a different language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5) A lesson about…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Peer Assess – </a:t>
            </a:r>
            <a:r>
              <a:rPr lang="en" sz="2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Are they Specific, Measureable, Achievable, Relevant, Time Appropriate?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11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ctrTitle"/>
          </p:nvPr>
        </p:nvSpPr>
        <p:spPr>
          <a:xfrm>
            <a:off x="0" y="994853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Day 4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Curriculum </a:t>
            </a:r>
            <a:r>
              <a:rPr lang="en-US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and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Planning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98020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3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2: Assessment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441123" y="208955"/>
            <a:ext cx="8229600" cy="9938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8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By the end of this session you will be able to</a:t>
            </a:r>
            <a:r>
              <a:rPr lang="en" sz="28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1174754" y="2428875"/>
            <a:ext cx="55086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457200" y="2096509"/>
            <a:ext cx="7959561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Explain the concept and purpose of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assessment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Implement different methods of assessment in your lessons.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6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Individual Reflection 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When you are teaching, how do you know your students understand what you are teaching?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32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Write down 2-3 methods you use to check for understanding.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15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Assessment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arenR"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Why is summative assessment (exams and tests) important?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AutoNum type="arabicParenR"/>
            </a:pPr>
            <a:r>
              <a:rPr lang="en" sz="3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Why is continuous assessment (checking for understanding throughout the lesson) important?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16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Continuous Assessment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Group 1 – Quick list competition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Group 2 – Prove me wrong!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Group 3-  Take a Stand.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Group 4 - Whip around.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1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Group 5 - Think-pair-share.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17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18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ctrTitle"/>
          </p:nvPr>
        </p:nvSpPr>
        <p:spPr>
          <a:xfrm>
            <a:off x="0" y="994853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Day 4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Curriculum </a:t>
            </a:r>
            <a:r>
              <a:rPr lang="en-US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and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Planning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98020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300" b="1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3: Lesson Planning</a:t>
            </a:r>
          </a:p>
        </p:txBody>
      </p:sp>
      <p:sp>
        <p:nvSpPr>
          <p:cNvPr id="148" name="Shape 14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19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0" y="994853"/>
            <a:ext cx="8855400" cy="16841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Day 4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Curriculum </a:t>
            </a:r>
            <a:r>
              <a:rPr lang="en-US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and</a:t>
            </a:r>
            <a:r>
              <a:rPr lang="en" sz="3600" b="1" i="0" u="none" strike="noStrike" cap="none" baseline="0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3600" b="1" i="0" u="none" strike="noStrike" cap="none" baseline="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Planning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0" y="3093350"/>
            <a:ext cx="8980200" cy="664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" sz="23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Session 1: </a:t>
            </a:r>
            <a:r>
              <a:rPr lang="en-US" sz="23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SMART</a:t>
            </a:r>
            <a:r>
              <a:rPr lang="en" sz="2300" b="1" i="0" u="none" strike="noStrike" cap="none" baseline="0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2300" b="1" i="0" u="none" strike="noStrike" cap="none" baseline="0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By the end of this session you will be able to</a:t>
            </a:r>
            <a:r>
              <a:rPr lang="en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1174754" y="2428875"/>
            <a:ext cx="55086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6" name="Shape 156"/>
          <p:cNvSpPr txBox="1"/>
          <p:nvPr/>
        </p:nvSpPr>
        <p:spPr>
          <a:xfrm>
            <a:off x="457200" y="2096509"/>
            <a:ext cx="8099596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Describe the key components of a lesson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plan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Analyze the strengths and weaknesses of lesson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plans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Create effective lesson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plans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20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“I do. We do. You do.”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7054849" cy="372546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8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24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4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8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64" name="Shape 1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3016052" y="1222177"/>
            <a:ext cx="1337071" cy="17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Shape 1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897437" y="3008709"/>
            <a:ext cx="1003300" cy="1337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Shape 16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-5400000">
            <a:off x="3094038" y="3243262"/>
            <a:ext cx="1114425" cy="1485899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67" name="Shape 167"/>
          <p:cNvGraphicFramePr/>
          <p:nvPr>
            <p:extLst>
              <p:ext uri="{D42A27DB-BD31-4B8C-83A1-F6EECF244321}">
                <p14:modId xmlns:p14="http://schemas.microsoft.com/office/powerpoint/2010/main" val="2241757036"/>
              </p:ext>
            </p:extLst>
          </p:nvPr>
        </p:nvGraphicFramePr>
        <p:xfrm>
          <a:off x="192088" y="1353741"/>
          <a:ext cx="8494700" cy="3206375"/>
        </p:xfrm>
        <a:graphic>
          <a:graphicData uri="http://schemas.openxmlformats.org/drawingml/2006/table">
            <a:tbl>
              <a:tblPr>
                <a:noFill/>
                <a:tableStyleId>{537345CE-E034-4181-977C-079F0C1B500E}</a:tableStyleId>
              </a:tblPr>
              <a:tblGrid>
                <a:gridCol w="1435175"/>
                <a:gridCol w="4293175"/>
                <a:gridCol w="413175"/>
                <a:gridCol w="2353175"/>
              </a:tblGrid>
              <a:tr h="220350">
                <a:tc rowSpan="4" gridSpan="2">
                  <a:txBody>
                    <a:bodyPr/>
                    <a:lstStyle/>
                    <a:p>
                      <a:pPr marL="4572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AutoNum type="arabicPeriod"/>
                      </a:pPr>
                      <a:r>
                        <a:rPr lang="en" sz="1800" b="1" u="none" strike="noStrike" cap="none" baseline="0" dirty="0">
                          <a:rtl val="0"/>
                        </a:rPr>
                        <a:t>I do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rtl val="0"/>
                        </a:rPr>
                        <a:t>Teacher </a:t>
                      </a:r>
                      <a:r>
                        <a:rPr lang="en-US" sz="1400" u="none" strike="noStrike" cap="none" baseline="0" dirty="0" smtClean="0">
                          <a:rtl val="0"/>
                        </a:rPr>
                        <a:t>d</a:t>
                      </a:r>
                      <a:r>
                        <a:rPr lang="en" sz="1400" u="none" strike="noStrike" cap="none" baseline="0" dirty="0" smtClean="0">
                          <a:rtl val="0"/>
                        </a:rPr>
                        <a:t>oes</a:t>
                      </a:r>
                      <a:endParaRPr lang="en" sz="1400" u="none" strike="noStrike" cap="none" baseline="0" dirty="0">
                        <a:rtl val="0"/>
                      </a:endParaRPr>
                    </a:p>
                  </a:txBody>
                  <a:tcPr marL="91425" marR="91425" marT="91425" marB="91425"/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6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u="none" strike="noStrike" cap="none" baseline="0">
                        <a:solidFill>
                          <a:schemeClr val="dk1"/>
                        </a:solidFill>
                        <a:rtl val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b="1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 </a:t>
                      </a:r>
                      <a:r>
                        <a:rPr lang="en" sz="1800" b="1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3. You do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>
                          <a:solidFill>
                            <a:schemeClr val="dk1"/>
                          </a:solidFill>
                          <a:rtl val="0"/>
                        </a:rPr>
                        <a:t>Students do independently</a:t>
                      </a:r>
                    </a:p>
                  </a:txBody>
                  <a:tcPr marL="91425" marR="91425" marT="91425" marB="91425"/>
                </a:tc>
                <a:tc rowSpan="6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077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757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0775">
                <a:tc rowSpan="2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800" b="1" u="none" strike="noStrike" cap="none" baseline="0" dirty="0">
                          <a:rtl val="0"/>
                        </a:rPr>
                        <a:t>2. </a:t>
                      </a:r>
                      <a:r>
                        <a:rPr lang="en" sz="1800" b="1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We do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Teacher and </a:t>
                      </a:r>
                      <a:r>
                        <a:rPr lang="en-US" sz="14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s</a:t>
                      </a:r>
                      <a:r>
                        <a:rPr lang="en" sz="14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tudents </a:t>
                      </a:r>
                      <a:r>
                        <a:rPr lang="en" sz="14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do </a:t>
                      </a:r>
                      <a:r>
                        <a:rPr lang="en-US" sz="14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t</a:t>
                      </a:r>
                      <a:r>
                        <a:rPr lang="en" sz="14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ogether</a:t>
                      </a:r>
                      <a:endParaRPr lang="en" sz="140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Students do in </a:t>
                      </a:r>
                      <a:r>
                        <a:rPr lang="en-US" sz="14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p</a:t>
                      </a:r>
                      <a:r>
                        <a:rPr lang="en" sz="14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airs</a:t>
                      </a:r>
                      <a:endParaRPr lang="en" sz="140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" sz="1400" u="none" strike="noStrike" cap="none" baseline="0" dirty="0">
                          <a:solidFill>
                            <a:schemeClr val="dk1"/>
                          </a:solidFill>
                          <a:rtl val="0"/>
                        </a:rPr>
                        <a:t>Students do in </a:t>
                      </a:r>
                      <a:r>
                        <a:rPr lang="en-US" sz="14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g</a:t>
                      </a:r>
                      <a:r>
                        <a:rPr lang="en" sz="1400" u="none" strike="noStrike" cap="none" baseline="0" dirty="0" smtClean="0">
                          <a:solidFill>
                            <a:schemeClr val="dk1"/>
                          </a:solidFill>
                          <a:rtl val="0"/>
                        </a:rPr>
                        <a:t>roups</a:t>
                      </a:r>
                      <a:endParaRPr lang="en" sz="1400" u="none" strike="noStrike" cap="none" baseline="0" dirty="0">
                        <a:solidFill>
                          <a:schemeClr val="dk1"/>
                        </a:solidFill>
                        <a:rtl val="0"/>
                      </a:endParaRPr>
                    </a:p>
                  </a:txBody>
                  <a:tcPr marL="91425" marR="91425" marT="91425" marB="91425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0075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8" name="Shape 16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354888" y="2628900"/>
            <a:ext cx="1200150" cy="1600199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21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Analyzing lesson </a:t>
            </a:r>
            <a:r>
              <a:rPr lang="en" sz="48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plans</a:t>
            </a:r>
            <a:endParaRPr lang="en" sz="48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arenR"/>
            </a:pPr>
            <a:r>
              <a:rPr lang="en" sz="3000" b="0" i="0" u="none" strike="noStrike" cap="none" baseline="0" dirty="0">
                <a:solidFill>
                  <a:srgbClr val="000000"/>
                </a:solidFill>
                <a:rtl val="0"/>
              </a:rPr>
              <a:t>What does this lesson plan do well?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arenR"/>
            </a:pPr>
            <a:r>
              <a:rPr lang="en" sz="3000" b="0" i="0" u="none" strike="noStrike" cap="none" baseline="0" dirty="0">
                <a:solidFill>
                  <a:srgbClr val="000000"/>
                </a:solidFill>
                <a:rtl val="0"/>
              </a:rPr>
              <a:t>Is there anything that you would do to improve in the lesson plan?</a:t>
            </a: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AutoNum type="arabicParenR"/>
            </a:pPr>
            <a:r>
              <a:rPr lang="en" sz="3000" b="0" i="0" u="none" strike="noStrike" cap="none" baseline="0" dirty="0">
                <a:solidFill>
                  <a:srgbClr val="000000"/>
                </a:solidFill>
                <a:rtl val="0"/>
              </a:rPr>
              <a:t>Where does the teacher use ‘I do’, ‘We do’, and ‘You do’? 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22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0" y="301228"/>
            <a:ext cx="88265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0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Create a lesson plan using </a:t>
            </a:r>
            <a:r>
              <a:rPr lang="en" sz="40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the</a:t>
            </a:r>
            <a:r>
              <a:rPr lang="en-US" sz="4000" b="1" i="0" u="none" strike="noStrike" cap="none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 sz="40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following objectives</a:t>
            </a:r>
            <a:endParaRPr lang="en" sz="4000" b="1" i="0" u="none" strike="noStrike" cap="none" baseline="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5524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Font typeface="Arial"/>
              <a:buAutoNum type="arabicPeriod"/>
            </a:pPr>
            <a:r>
              <a:rPr lang="en" sz="3000" b="0" i="0" u="none" strike="noStrike" cap="none" baseline="0" dirty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Explain the importance of rules in the classrooms.</a:t>
            </a:r>
          </a:p>
          <a:p>
            <a:pPr marL="5524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100000"/>
              <a:buFont typeface="Arial"/>
              <a:buAutoNum type="arabicPeriod"/>
            </a:pPr>
            <a:r>
              <a:rPr lang="en" sz="3000" dirty="0">
                <a:solidFill>
                  <a:srgbClr val="191919"/>
                </a:solidFill>
              </a:rPr>
              <a:t>Create a list of</a:t>
            </a:r>
            <a:r>
              <a:rPr lang="en" sz="3000" b="0" i="0" u="none" strike="noStrike" cap="none" baseline="0" dirty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 good quality classroom rules.</a:t>
            </a:r>
          </a:p>
          <a:p>
            <a:pPr marL="552450" lvl="0" indent="-514350" rtl="0">
              <a:spcBef>
                <a:spcPts val="0"/>
              </a:spcBef>
              <a:buClr>
                <a:srgbClr val="191919"/>
              </a:buClr>
              <a:buSzPct val="100000"/>
              <a:buFont typeface="Arial"/>
              <a:buAutoNum type="arabicPeriod"/>
            </a:pPr>
            <a:r>
              <a:rPr lang="en" sz="3000">
                <a:solidFill>
                  <a:schemeClr val="dk1"/>
                </a:solidFill>
              </a:rPr>
              <a:t>Agree on the consequences for breaking each rule</a:t>
            </a:r>
            <a:r>
              <a:rPr lang="en" sz="3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marL="55245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30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83" name="Shape 183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23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99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0598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46050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2400" b="1" i="1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By the end of this session you will be able to</a:t>
            </a:r>
            <a:r>
              <a:rPr lang="en" sz="2400" b="0" i="0" u="none" strike="noStrike" cap="none" baseline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baseline="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3" name="Shape 43"/>
          <p:cNvSpPr txBox="1"/>
          <p:nvPr/>
        </p:nvSpPr>
        <p:spPr>
          <a:xfrm>
            <a:off x="1174754" y="2428875"/>
            <a:ext cx="5508625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4" name="Shape 44"/>
          <p:cNvSpPr txBox="1"/>
          <p:nvPr/>
        </p:nvSpPr>
        <p:spPr>
          <a:xfrm>
            <a:off x="457200" y="2096509"/>
            <a:ext cx="7959561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Identify good lesson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457200" marR="0" lvl="3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Create </a:t>
            </a:r>
            <a:r>
              <a:rPr lang="en" sz="2800" dirty="0">
                <a:rtl val="0"/>
              </a:rPr>
              <a:t>SMART</a:t>
            </a:r>
            <a:r>
              <a:rPr lang="en" sz="28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 objectives for your own </a:t>
            </a:r>
            <a:r>
              <a:rPr lang="en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lessons</a:t>
            </a:r>
            <a:r>
              <a:rPr lang="en-US" sz="2800" b="0" i="0" u="none" strike="noStrike" cap="none" baseline="0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.</a:t>
            </a:r>
            <a:endParaRPr lang="en" sz="2800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556796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3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What is an objective? 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3600" b="0" i="0" u="none" strike="noStrike" cap="none" baseline="0">
                <a:solidFill>
                  <a:srgbClr val="191919"/>
                </a:solidFill>
              </a:rPr>
              <a:t>An objective explains what you want your students to know and be able to do by the end of the lesson.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</a:endParaRPr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300" cy="39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Grade Your Drawing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 dirty="0">
                <a:solidFill>
                  <a:schemeClr val="dk1"/>
                </a:solidFill>
              </a:rPr>
              <a:t>1 Point- Picture of school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 dirty="0">
                <a:solidFill>
                  <a:schemeClr val="dk1"/>
                </a:solidFill>
              </a:rPr>
              <a:t>2 Points- School has a playground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 dirty="0">
                <a:solidFill>
                  <a:schemeClr val="dk1"/>
                </a:solidFill>
              </a:rPr>
              <a:t>3 Points- Students are playing football on the playground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 dirty="0">
                <a:solidFill>
                  <a:schemeClr val="dk1"/>
                </a:solidFill>
              </a:rPr>
              <a:t>4 Points- Sun in the sky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2000" dirty="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2000" dirty="0">
                <a:solidFill>
                  <a:schemeClr val="dk1"/>
                </a:solidFill>
              </a:rPr>
              <a:t>5 Points - Key features are labeled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2000" b="0" i="0" u="none" strike="noStrike" cap="none" baseline="0" dirty="0">
              <a:solidFill>
                <a:srgbClr val="000000"/>
              </a:solidFill>
              <a:sym typeface="Arial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2000" b="0" i="0" u="none" strike="noStrike" cap="none" baseline="0" dirty="0">
                <a:solidFill>
                  <a:srgbClr val="000000"/>
                </a:solidFill>
                <a:sym typeface="Arial"/>
                <a:rtl val="0"/>
              </a:rPr>
              <a:t>ADD up your points!  The winning team gets a prize! 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5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5 Criteria </a:t>
            </a:r>
            <a:r>
              <a:rPr lang="en-US" sz="48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f</a:t>
            </a:r>
            <a:r>
              <a:rPr lang="en" sz="4800" b="1" i="0" u="none" strike="noStrike" cap="none" baseline="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or </a:t>
            </a: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460898"/>
            <a:ext cx="8229600" cy="3464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The best objectives are…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 dirty="0">
                <a:solidFill>
                  <a:srgbClr val="191919"/>
                </a:solidFill>
                <a:rtl val="0"/>
              </a:rPr>
              <a:t>1. S</a:t>
            </a: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pecific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 dirty="0">
                <a:solidFill>
                  <a:srgbClr val="191919"/>
                </a:solidFill>
                <a:rtl val="0"/>
              </a:rPr>
              <a:t>2. M</a:t>
            </a: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easurable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 dirty="0">
                <a:solidFill>
                  <a:srgbClr val="191919"/>
                </a:solidFill>
                <a:rtl val="0"/>
              </a:rPr>
              <a:t>3. A</a:t>
            </a: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chievable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 dirty="0">
                <a:solidFill>
                  <a:srgbClr val="191919"/>
                </a:solidFill>
                <a:rtl val="0"/>
              </a:rPr>
              <a:t>4. R</a:t>
            </a: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elevant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Times New Roman"/>
              <a:buNone/>
            </a:pPr>
            <a:r>
              <a:rPr lang="en" sz="3600" b="1" i="0" u="none" strike="noStrike" cap="none" baseline="0" dirty="0">
                <a:solidFill>
                  <a:srgbClr val="191919"/>
                </a:solidFill>
                <a:rtl val="0"/>
              </a:rPr>
              <a:t>5. T</a:t>
            </a:r>
            <a:r>
              <a:rPr lang="en" sz="3600" b="0" i="0" u="none" strike="noStrike" cap="none" baseline="0" dirty="0">
                <a:solidFill>
                  <a:srgbClr val="191919"/>
                </a:solidFill>
                <a:rtl val="0"/>
              </a:rPr>
              <a:t>ime Appropriate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6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Objectives – </a:t>
            </a:r>
            <a:r>
              <a:rPr lang="en" sz="4800" b="1" dirty="0">
                <a:solidFill>
                  <a:srgbClr val="FFFFFF"/>
                </a:solidFill>
                <a:rtl val="0"/>
              </a:rPr>
              <a:t>SMART</a:t>
            </a:r>
            <a:r>
              <a:rPr lang="en" sz="4800" b="1" i="0" u="none" strike="noStrike" cap="none" baseline="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  <a:rtl val="0"/>
              </a:rPr>
              <a:t>?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940718"/>
            <a:ext cx="8229600" cy="2984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>
                <a:solidFill>
                  <a:schemeClr val="dk2"/>
                </a:solidFill>
                <a:rtl val="0"/>
              </a:rPr>
              <a:t>1) Students will be able to understand the rules of football.</a:t>
            </a:r>
          </a:p>
          <a:p>
            <a:pPr marL="514350" marR="0" lvl="0" indent="-463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2"/>
              </a:solidFill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200" b="0" i="0" u="none" strike="noStrike" cap="none" baseline="0">
                <a:solidFill>
                  <a:schemeClr val="dk2"/>
                </a:solidFill>
                <a:rtl val="0"/>
              </a:rPr>
              <a:t>Is it Specific, </a:t>
            </a:r>
            <a:r>
              <a:rPr lang="en" sz="3200">
                <a:solidFill>
                  <a:schemeClr val="dk2"/>
                </a:solidFill>
                <a:rtl val="0"/>
              </a:rPr>
              <a:t>Measurable</a:t>
            </a:r>
            <a:r>
              <a:rPr lang="en" sz="3200" b="0" i="0" u="none" strike="noStrike" cap="none" baseline="0">
                <a:solidFill>
                  <a:schemeClr val="dk2"/>
                </a:solidFill>
                <a:rtl val="0"/>
              </a:rPr>
              <a:t>, Achievable, Relevant, Time Appropriate?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en" sz="2000" b="0" i="0" u="none" strike="noStrike" cap="none" baseline="0">
                <a:solidFill>
                  <a:schemeClr val="dk2"/>
                </a:solidFill>
                <a:rtl val="0"/>
              </a:rPr>
              <a:t>	 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700" b="0" i="0" u="none" strike="noStrike" cap="none" baseline="0">
                <a:solidFill>
                  <a:schemeClr val="dk2"/>
                </a:solidFill>
                <a:rtl val="0"/>
              </a:rPr>
              <a:t>	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7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11418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sym typeface="Arial"/>
                <a:rtl val="0"/>
              </a:rPr>
              <a:t>Objectives – </a:t>
            </a:r>
            <a:r>
              <a:rPr lang="en" sz="4800" b="1" dirty="0">
                <a:solidFill>
                  <a:srgbClr val="FFFFFF"/>
                </a:solidFill>
                <a:rtl val="0"/>
              </a:rPr>
              <a:t>SMART</a:t>
            </a:r>
            <a:r>
              <a:rPr lang="en" sz="4800" b="1" i="0" u="none" strike="noStrike" cap="none" baseline="0" dirty="0">
                <a:solidFill>
                  <a:srgbClr val="FFFFFF"/>
                </a:solidFill>
                <a:sym typeface="Arial"/>
                <a:rtl val="0"/>
              </a:rPr>
              <a:t>?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2012157"/>
            <a:ext cx="8229600" cy="29134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3600" b="0" i="0" u="none" strike="noStrike" cap="none" baseline="0">
                <a:solidFill>
                  <a:srgbClr val="191919"/>
                </a:solidFill>
                <a:rtl val="0"/>
              </a:rPr>
              <a:t>2) Students will be able to demonstrate a successful pass to another team player.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rgbClr val="191919"/>
                </a:solidFill>
                <a:rtl val="0"/>
              </a:rPr>
              <a:t>	 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2800" b="0" i="0" u="none" strike="noStrike" cap="none" baseline="0">
              <a:solidFill>
                <a:srgbClr val="191919"/>
              </a:solidFill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rtl val="0"/>
            </a:endParaRPr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8556625" y="4749403"/>
            <a:ext cx="549275" cy="3940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rgbClr val="191919"/>
                </a:solidFill>
                <a:latin typeface="Arial"/>
                <a:ea typeface="Arial"/>
                <a:cs typeface="Arial"/>
                <a:sym typeface="Arial"/>
                <a:rtl val="0"/>
              </a:rPr>
              <a:t>8</a:t>
            </a:fld>
            <a:endParaRPr lang="en" sz="1300" b="0" i="0" u="none" strike="noStrike" cap="none" baseline="0">
              <a:solidFill>
                <a:srgbClr val="19191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" sz="4800" b="1" i="0" u="none" strike="noStrike" cap="none" baseline="0" dirty="0">
                <a:solidFill>
                  <a:srgbClr val="FFFFFF"/>
                </a:solidFill>
                <a:sym typeface="Arial"/>
                <a:rtl val="0"/>
              </a:rPr>
              <a:t>Objectives – </a:t>
            </a:r>
            <a:r>
              <a:rPr lang="en" sz="4800" b="1" dirty="0">
                <a:solidFill>
                  <a:srgbClr val="FFFFFF"/>
                </a:solidFill>
                <a:rtl val="0"/>
              </a:rPr>
              <a:t>SMART</a:t>
            </a:r>
            <a:r>
              <a:rPr lang="en" sz="4800" b="1" i="0" u="none" strike="noStrike" cap="none" baseline="0" dirty="0">
                <a:solidFill>
                  <a:srgbClr val="FFFFFF"/>
                </a:solidFill>
                <a:sym typeface="Arial"/>
                <a:rtl val="0"/>
              </a:rPr>
              <a:t>?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en" sz="36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3) By the end of the lesson, the students will know football strategies.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en" sz="1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9</a:t>
            </a:fld>
            <a:endParaRPr lang="en" sz="1300" b="0" i="0" u="none" strike="noStrike" cap="none" baseline="0">
              <a:solidFill>
                <a:schemeClr val="dk2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591</Words>
  <Application>Microsoft Macintosh PowerPoint</Application>
  <PresentationFormat>On-screen Show (16:9)</PresentationFormat>
  <Paragraphs>126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modern</vt:lpstr>
      <vt:lpstr>PowerPoint Presentation</vt:lpstr>
      <vt:lpstr>Day 4 Curriculum and Planning</vt:lpstr>
      <vt:lpstr>Objectives</vt:lpstr>
      <vt:lpstr>What is an objective? </vt:lpstr>
      <vt:lpstr>Grade Your Drawing</vt:lpstr>
      <vt:lpstr>5 Criteria for Objectives</vt:lpstr>
      <vt:lpstr>Objectives – SMART?</vt:lpstr>
      <vt:lpstr>Objectives – SMART?</vt:lpstr>
      <vt:lpstr>Objectives – SMART?</vt:lpstr>
      <vt:lpstr>Objectives – SMART?</vt:lpstr>
      <vt:lpstr>Creating SMART Objectives</vt:lpstr>
      <vt:lpstr>PowerPoint Presentation</vt:lpstr>
      <vt:lpstr>Day 4 Curriculum and Planning</vt:lpstr>
      <vt:lpstr>Objectives</vt:lpstr>
      <vt:lpstr>Individual Reflection </vt:lpstr>
      <vt:lpstr>Assessment</vt:lpstr>
      <vt:lpstr>Continuous Assessment</vt:lpstr>
      <vt:lpstr>PowerPoint Presentation</vt:lpstr>
      <vt:lpstr>Day 4 Curriculum and Planning</vt:lpstr>
      <vt:lpstr>Objectives</vt:lpstr>
      <vt:lpstr>“I do. We do. You do.”</vt:lpstr>
      <vt:lpstr>Analyzing lesson plans</vt:lpstr>
      <vt:lpstr>Create a lesson plan using the following objectives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Mary Mendenhall</cp:lastModifiedBy>
  <cp:revision>6</cp:revision>
  <dcterms:modified xsi:type="dcterms:W3CDTF">2016-03-24T17:17:47Z</dcterms:modified>
</cp:coreProperties>
</file>