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805731E-921C-4067-A3A1-400858154C30}">
  <a:tblStyle styleId="{5805731E-921C-4067-A3A1-400858154C30}" styleName="Table_0"/>
  <a:tblStyle styleId="{C4D4B680-3A93-4F56-9050-EEF3AE38FD89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112" y="-9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07398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3248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Core Competencies for Primary School Teachers in Crisis Contexts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6650" y="652572"/>
            <a:ext cx="4330700" cy="4000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Reflect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are some signs of distress that children or students display in your school or community?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dirty="0"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do you know if something is wrong with a child in your community?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Seeking Further Support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2 </a:t>
            </a:r>
            <a:b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Child</a:t>
            </a:r>
            <a:r>
              <a:rPr lang="en-US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Protection,</a:t>
            </a:r>
            <a:r>
              <a:rPr lang="en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-US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-US" sz="44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Inclusion 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2: </a:t>
            </a:r>
            <a:r>
              <a:rPr lang="en-US" sz="3200" b="1" dirty="0" smtClean="0">
                <a:solidFill>
                  <a:srgbClr val="FFFFFF"/>
                </a:solidFill>
              </a:rPr>
              <a:t>Safe Spaces - SEL</a:t>
            </a:r>
            <a:endParaRPr lang="en" sz="32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0" name="Shape 120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Reflect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Answer each of the questions as if you were a student. </a:t>
            </a:r>
          </a:p>
          <a:p>
            <a:pPr marL="381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WHERE do you feel safe and WHY?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 do you feel safe and WHY?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makes you feel safe and WHY?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WHO makes you feel safe and WHY?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	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importance of using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Social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to support student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strategies to incorporate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Social</a:t>
            </a:r>
            <a:r>
              <a:rPr lang="en-US" sz="2400" dirty="0"/>
              <a:t>-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 in the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classroom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Social</a:t>
            </a:r>
            <a:r>
              <a:rPr lang="en-US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  <a:r>
              <a:rPr lang="en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</a:t>
            </a: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460498"/>
            <a:ext cx="8229600" cy="36829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processes through which children and adults gain and apply the knowledge, attitudes, and skills necessary to: </a:t>
            </a: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U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nderstand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manage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S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et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achieve positive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goals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F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eel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show empathy for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others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E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stablish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maintain positive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relationships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-US" sz="2400" dirty="0"/>
              <a:t>M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ake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responsible decisions.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8773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Social</a:t>
            </a:r>
            <a:r>
              <a:rPr lang="en-US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  <a:r>
              <a:rPr lang="en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Strategies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195376" y="1460499"/>
            <a:ext cx="849142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What are some activities you can do with students to practice each skill?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Executive Function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Regulation 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Positive Social Skills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Conflict Resolution Skills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Perseverance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0" y="20597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Benefits of </a:t>
            </a:r>
            <a:r>
              <a:rPr lang="en" sz="4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Social</a:t>
            </a:r>
            <a:r>
              <a:rPr lang="en-US" sz="4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  <a:r>
              <a:rPr lang="en" sz="40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Emotional </a:t>
            </a:r>
            <a:r>
              <a:rPr lang="en" sz="40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Learning</a:t>
            </a:r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56" name="Shape 1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2908" y="1514350"/>
            <a:ext cx="7212628" cy="3629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2" name="Shape 162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382275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</a:t>
            </a:r>
            <a:r>
              <a:rPr lang="en" sz="48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Child 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Protection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,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Well-being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Inclusion</a:t>
            </a:r>
            <a:endParaRPr lang="en" sz="3600" b="1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382200" y="3119725"/>
            <a:ext cx="83796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1: Child </a:t>
            </a:r>
            <a:r>
              <a:rPr lang="en-US" sz="2400" b="1" dirty="0" smtClean="0">
                <a:solidFill>
                  <a:schemeClr val="lt2"/>
                </a:solidFill>
              </a:rPr>
              <a:t>Protection</a:t>
            </a:r>
            <a:endParaRPr lang="en" sz="2400" b="1" i="0" u="none" strike="noStrike" cap="none" baseline="0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ctrTitle"/>
          </p:nvPr>
        </p:nvSpPr>
        <p:spPr>
          <a:xfrm>
            <a:off x="0" y="1300758"/>
            <a:ext cx="88138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2 </a:t>
            </a:r>
            <a:b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44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Child </a:t>
            </a:r>
            <a:r>
              <a:rPr lang="en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Protection</a:t>
            </a:r>
            <a:r>
              <a:rPr lang="en-US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, </a:t>
            </a:r>
            <a:r>
              <a:rPr lang="en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 Being</a:t>
            </a:r>
            <a:r>
              <a:rPr lang="en-US" sz="4400" b="1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and Inclusion</a:t>
            </a:r>
            <a:endParaRPr lang="en" sz="4400" b="1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68" name="Shape 168"/>
          <p:cNvSpPr txBox="1">
            <a:spLocks noGrp="1"/>
          </p:cNvSpPr>
          <p:nvPr>
            <p:ph type="subTitle" idx="1"/>
          </p:nvPr>
        </p:nvSpPr>
        <p:spPr>
          <a:xfrm>
            <a:off x="0" y="3093358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3: Positive Discipline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	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0" y="1460500"/>
            <a:ext cx="9105493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76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8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1" i="1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a strong classroom community through effective classroom management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strategies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Use positive discipline to address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misbehavior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 </a:t>
            </a:r>
          </a:p>
          <a:p>
            <a:pPr marL="13716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795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4479667" y="2417860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Cor</a:t>
            </a:r>
            <a:r>
              <a:rPr lang="en-US" sz="4800" b="1" dirty="0" smtClean="0">
                <a:solidFill>
                  <a:schemeClr val="lt1"/>
                </a:solidFill>
              </a:rPr>
              <a:t>poral Punishment</a:t>
            </a:r>
            <a:endParaRPr sz="48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81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do some teachers use corporal punishment?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Corporal Punishment 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rtl val="0"/>
              </a:rPr>
              <a:t>What do we mean by corporal punishment?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rtl val="0"/>
              </a:rPr>
              <a:t>Why is corporal punishment harmful?</a:t>
            </a:r>
          </a:p>
          <a:p>
            <a:pPr marL="457200" marR="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>
                <a:solidFill>
                  <a:schemeClr val="dk1"/>
                </a:solidFill>
                <a:rtl val="0"/>
              </a:rPr>
              <a:t>What are the alternatives to corporal punishment?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000" b="0" i="0" u="none" strike="noStrike" cap="none" baseline="0">
              <a:solidFill>
                <a:schemeClr val="dk2"/>
              </a:solidFill>
              <a:rtl val="0"/>
            </a:endParaRPr>
          </a:p>
        </p:txBody>
      </p:sp>
      <p:sp>
        <p:nvSpPr>
          <p:cNvPr id="191" name="Shape 191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556790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pSp>
        <p:nvGrpSpPr>
          <p:cNvPr id="197" name="Shape 197"/>
          <p:cNvGrpSpPr/>
          <p:nvPr/>
        </p:nvGrpSpPr>
        <p:grpSpPr>
          <a:xfrm>
            <a:off x="1356836" y="293393"/>
            <a:ext cx="6963498" cy="4450054"/>
            <a:chOff x="-383005" y="-157179"/>
            <a:chExt cx="8875034" cy="6557976"/>
          </a:xfrm>
        </p:grpSpPr>
        <p:sp>
          <p:nvSpPr>
            <p:cNvPr id="198" name="Shape 198"/>
            <p:cNvSpPr/>
            <p:nvPr/>
          </p:nvSpPr>
          <p:spPr>
            <a:xfrm>
              <a:off x="1485900" y="457200"/>
              <a:ext cx="4686300" cy="4686300"/>
            </a:xfrm>
            <a:prstGeom prst="star5">
              <a:avLst>
                <a:gd name="adj" fmla="val 19098"/>
                <a:gd name="hf" fmla="val 105146"/>
                <a:gd name="vf" fmla="val 110557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0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The Big 5 Principles of Classroom Management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200" b="1" i="0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 </a:t>
              </a:r>
            </a:p>
          </p:txBody>
        </p:sp>
        <p:sp>
          <p:nvSpPr>
            <p:cNvPr id="199" name="Shape 199"/>
            <p:cNvSpPr txBox="1"/>
            <p:nvPr/>
          </p:nvSpPr>
          <p:spPr>
            <a:xfrm>
              <a:off x="2628900" y="-157179"/>
              <a:ext cx="2400300" cy="125730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Clear Expectations</a:t>
              </a:r>
            </a:p>
          </p:txBody>
        </p:sp>
        <p:sp>
          <p:nvSpPr>
            <p:cNvPr id="200" name="Shape 200"/>
            <p:cNvSpPr txBox="1"/>
            <p:nvPr/>
          </p:nvSpPr>
          <p:spPr>
            <a:xfrm>
              <a:off x="6091732" y="1814516"/>
              <a:ext cx="2400297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Routines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r>
                <a:rPr lang="en" sz="1200" b="0" i="0" u="none" strike="noStrike" cap="none" baseline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  <a:rtl val="0"/>
                </a:rPr>
                <a:t> </a:t>
              </a:r>
            </a:p>
          </p:txBody>
        </p:sp>
        <p:sp>
          <p:nvSpPr>
            <p:cNvPr id="201" name="Shape 201"/>
            <p:cNvSpPr txBox="1"/>
            <p:nvPr/>
          </p:nvSpPr>
          <p:spPr>
            <a:xfrm>
              <a:off x="-383005" y="1857375"/>
              <a:ext cx="2400299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Positive </a:t>
              </a: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 Discipline</a:t>
              </a:r>
            </a:p>
          </p:txBody>
        </p:sp>
        <p:sp>
          <p:nvSpPr>
            <p:cNvPr id="202" name="Shape 202"/>
            <p:cNvSpPr txBox="1"/>
            <p:nvPr/>
          </p:nvSpPr>
          <p:spPr>
            <a:xfrm>
              <a:off x="4572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Positive Reinforcement</a:t>
              </a:r>
            </a:p>
          </p:txBody>
        </p:sp>
        <p:sp>
          <p:nvSpPr>
            <p:cNvPr id="203" name="Shape 203"/>
            <p:cNvSpPr txBox="1"/>
            <p:nvPr/>
          </p:nvSpPr>
          <p:spPr>
            <a:xfrm>
              <a:off x="4800600" y="5143500"/>
              <a:ext cx="2400300" cy="125729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Times New Roman"/>
                <a:buNone/>
              </a:pPr>
              <a:r>
                <a:rPr lang="en" sz="1600" b="1" i="1" u="none" strike="noStrike" cap="none" baseline="0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  <a:rtl val="0"/>
                </a:rPr>
                <a:t>Engagement</a:t>
              </a:r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type="title"/>
          </p:nvPr>
        </p:nvSpPr>
        <p:spPr>
          <a:xfrm>
            <a:off x="269875" y="205977"/>
            <a:ext cx="8699499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7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Positive Discipline </a:t>
            </a:r>
            <a:r>
              <a:rPr lang="en" sz="47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Role</a:t>
            </a:r>
            <a:r>
              <a:rPr lang="en-US" sz="47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-p</a:t>
            </a:r>
            <a:r>
              <a:rPr lang="en" sz="47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lay</a:t>
            </a:r>
            <a:endParaRPr lang="en" sz="47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548699" y="1460499"/>
            <a:ext cx="8556789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Participants will complete the </a:t>
            </a:r>
            <a:r>
              <a:rPr lang="en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role</a:t>
            </a:r>
            <a:r>
              <a:rPr lang="en-US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-</a:t>
            </a:r>
            <a:r>
              <a:rPr lang="en" sz="2200" b="0" i="0" u="none" strike="noStrike" cap="none" baseline="0" dirty="0" smtClean="0">
                <a:solidFill>
                  <a:srgbClr val="000000"/>
                </a:solidFill>
                <a:sym typeface="Arial"/>
                <a:rtl val="0"/>
              </a:rPr>
              <a:t>play </a:t>
            </a: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in 3 groups. </a:t>
            </a:r>
            <a:endParaRPr sz="22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One participant will play the teacher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Three participants will play the misbehaving students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2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Each group will act out their assigned scenario </a:t>
            </a: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rtl val="0"/>
            </a:endParaRPr>
          </a:p>
          <a:p>
            <a: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 dirty="0">
                <a:rtl val="0"/>
              </a:rPr>
              <a:t>Key Questions: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What did the teacher do well?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What could </a:t>
            </a:r>
            <a:r>
              <a:rPr lang="en-US" sz="2200" dirty="0" smtClean="0">
                <a:solidFill>
                  <a:schemeClr val="dk1"/>
                </a:solidFill>
                <a:rtl val="0"/>
              </a:rPr>
              <a:t>t</a:t>
            </a:r>
            <a:r>
              <a:rPr lang="en" sz="2200" dirty="0" smtClean="0">
                <a:solidFill>
                  <a:schemeClr val="dk1"/>
                </a:solidFill>
                <a:rtl val="0"/>
              </a:rPr>
              <a:t>he</a:t>
            </a:r>
            <a:r>
              <a:rPr lang="en-US" sz="2200" dirty="0">
                <a:solidFill>
                  <a:schemeClr val="dk1"/>
                </a:solidFill>
              </a:rPr>
              <a:t> </a:t>
            </a:r>
            <a:r>
              <a:rPr lang="en-US" sz="2200" dirty="0" smtClean="0">
                <a:solidFill>
                  <a:schemeClr val="dk1"/>
                </a:solidFill>
              </a:rPr>
              <a:t>teacher</a:t>
            </a:r>
            <a:r>
              <a:rPr lang="en" sz="2200" dirty="0" smtClean="0">
                <a:solidFill>
                  <a:schemeClr val="dk1"/>
                </a:solidFill>
                <a:rtl val="0"/>
              </a:rPr>
              <a:t> </a:t>
            </a:r>
            <a:r>
              <a:rPr lang="en" sz="2200" dirty="0">
                <a:solidFill>
                  <a:schemeClr val="dk1"/>
                </a:solidFill>
                <a:rtl val="0"/>
              </a:rPr>
              <a:t>have done differently?</a:t>
            </a:r>
          </a:p>
          <a:p>
            <a:pPr marL="457200" lvl="0" indent="-355600" rtl="0">
              <a:spcBef>
                <a:spcPts val="0"/>
              </a:spcBef>
              <a:buClr>
                <a:schemeClr val="dk1"/>
              </a:buClr>
              <a:buSzPct val="100000"/>
              <a:buAutoNum type="arabicPeriod"/>
            </a:pPr>
            <a:r>
              <a:rPr lang="en" sz="2200" dirty="0">
                <a:solidFill>
                  <a:schemeClr val="dk1"/>
                </a:solidFill>
                <a:rtl val="0"/>
              </a:rPr>
              <a:t>What proactive strategies could </a:t>
            </a:r>
            <a:r>
              <a:rPr lang="en" sz="2200" dirty="0" smtClean="0">
                <a:solidFill>
                  <a:schemeClr val="dk1"/>
                </a:solidFill>
                <a:rtl val="0"/>
              </a:rPr>
              <a:t>the</a:t>
            </a:r>
            <a:r>
              <a:rPr lang="en-US" sz="2200" dirty="0" smtClean="0">
                <a:solidFill>
                  <a:schemeClr val="dk1"/>
                </a:solidFill>
                <a:rtl val="0"/>
              </a:rPr>
              <a:t> teacher</a:t>
            </a:r>
            <a:r>
              <a:rPr lang="en" sz="2200" dirty="0" smtClean="0">
                <a:solidFill>
                  <a:schemeClr val="dk1"/>
                </a:solidFill>
                <a:rtl val="0"/>
              </a:rPr>
              <a:t> </a:t>
            </a:r>
            <a:r>
              <a:rPr lang="en" sz="2200" dirty="0">
                <a:solidFill>
                  <a:schemeClr val="dk1"/>
                </a:solidFill>
                <a:rtl val="0"/>
              </a:rPr>
              <a:t>use to prevent this type </a:t>
            </a:r>
            <a:r>
              <a:rPr lang="en" sz="2200">
                <a:solidFill>
                  <a:schemeClr val="dk1"/>
                </a:solidFill>
                <a:rtl val="0"/>
              </a:rPr>
              <a:t>of </a:t>
            </a:r>
            <a:r>
              <a:rPr lang="en" sz="2200" smtClean="0">
                <a:solidFill>
                  <a:schemeClr val="dk1"/>
                </a:solidFill>
                <a:rtl val="0"/>
              </a:rPr>
              <a:t>behavior </a:t>
            </a:r>
            <a:r>
              <a:rPr lang="en" sz="2200" dirty="0">
                <a:solidFill>
                  <a:schemeClr val="dk1"/>
                </a:solidFill>
                <a:rtl val="0"/>
              </a:rPr>
              <a:t>in future?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16" name="Shape 216"/>
          <p:cNvSpPr/>
          <p:nvPr/>
        </p:nvSpPr>
        <p:spPr>
          <a:xfrm>
            <a:off x="4479667" y="2417861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 Objectives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2074450"/>
            <a:ext cx="8229600" cy="27797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</a:t>
            </a: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 roles and responsibilities of teachers as duty-bearers to protect the rights and well-being of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children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Identify, monitor and respond to signs of distress in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students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Use appropriate referral mechanisms to support vulnerable </a:t>
            </a:r>
            <a:r>
              <a:rPr lang="en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students</a:t>
            </a:r>
            <a:r>
              <a:rPr lang="en-US" sz="24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928" y="1591275"/>
            <a:ext cx="78779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" sz="2400" b="1" i="1" dirty="0">
                <a:solidFill>
                  <a:schemeClr val="dk1"/>
                </a:solidFill>
              </a:rPr>
              <a:t>By the end of this session you will be able to: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Reflect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000" b="0" i="0" u="none" strike="noStrike" cap="none" baseline="0">
                <a:solidFill>
                  <a:schemeClr val="dk1"/>
                </a:solidFill>
                <a:rtl val="0"/>
              </a:rPr>
              <a:t>How would you describe a child that is ‘well’? How do they feel? How do they act and interact?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-50800" y="205977"/>
            <a:ext cx="9544050" cy="11414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Well-being terms </a:t>
            </a:r>
            <a:r>
              <a:rPr lang="en" sz="44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 </a:t>
            </a:r>
            <a:r>
              <a:rPr lang="en" sz="44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definitions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graphicFrame>
        <p:nvGraphicFramePr>
          <p:cNvPr id="54" name="Shape 54"/>
          <p:cNvGraphicFramePr/>
          <p:nvPr>
            <p:extLst>
              <p:ext uri="{D42A27DB-BD31-4B8C-83A1-F6EECF244321}">
                <p14:modId xmlns:p14="http://schemas.microsoft.com/office/powerpoint/2010/main" val="1174655375"/>
              </p:ext>
            </p:extLst>
          </p:nvPr>
        </p:nvGraphicFramePr>
        <p:xfrm>
          <a:off x="1583350" y="1703161"/>
          <a:ext cx="6321400" cy="3251200"/>
        </p:xfrm>
        <a:graphic>
          <a:graphicData uri="http://schemas.openxmlformats.org/drawingml/2006/table">
            <a:tbl>
              <a:tblPr>
                <a:noFill/>
                <a:tableStyleId>{5805731E-921C-4067-A3A1-400858154C30}</a:tableStyleId>
              </a:tblPr>
              <a:tblGrid>
                <a:gridCol w="3160700"/>
                <a:gridCol w="3160700"/>
              </a:tblGrid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Physical Well-being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 dirty="0">
                          <a:rtl val="0"/>
                        </a:rPr>
                        <a:t>Freedom from harm and physical abuse. Having all basic human needs met (water, food, </a:t>
                      </a:r>
                      <a:r>
                        <a:rPr lang="en" sz="1200" b="1" u="none" strike="noStrike" cap="none" baseline="0" dirty="0" smtClean="0">
                          <a:rtl val="0"/>
                        </a:rPr>
                        <a:t>shelter</a:t>
                      </a:r>
                      <a:r>
                        <a:rPr lang="en-US" sz="1200" b="1" u="none" strike="noStrike" cap="none" baseline="0" dirty="0" smtClean="0">
                          <a:rtl val="0"/>
                        </a:rPr>
                        <a:t>,</a:t>
                      </a:r>
                      <a:r>
                        <a:rPr lang="en" sz="1200" b="1" u="none" strike="noStrike" cap="none" baseline="0" dirty="0" smtClean="0">
                          <a:rtl val="0"/>
                        </a:rPr>
                        <a:t> </a:t>
                      </a:r>
                      <a:r>
                        <a:rPr lang="en" sz="1200" b="1" u="none" strike="noStrike" cap="none" baseline="0" dirty="0">
                          <a:rtl val="0"/>
                        </a:rPr>
                        <a:t>etc). The ability to play and be physically active.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Emotional Well-being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Having a positive state of mind. Feeling safe and supported; being able to feel and express a range of emotions and to cope with everyday life.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Social Well-being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Being part of a supportive environment where people live peacefully and equally.The ability to form positive social relation with peers and adults.</a:t>
                      </a:r>
                    </a:p>
                  </a:txBody>
                  <a:tcPr marL="63500" marR="63500" marT="63500" marB="63500"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>
                          <a:rtl val="0"/>
                        </a:rPr>
                        <a:t>Cognitive Well-being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" sz="1200" b="1" u="none" strike="noStrike" cap="none" baseline="0" dirty="0">
                          <a:rtl val="0"/>
                        </a:rPr>
                        <a:t>To feel confident and to value and accept yourself. Having opportunities to learn and develop and to pursue goals.</a:t>
                      </a:r>
                    </a:p>
                  </a:txBody>
                  <a:tcPr marL="63500" marR="63500" marT="63500" marB="63500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Child Needs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36552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Head: What does a child need mentally/cognitively?</a:t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/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Heart: What does a child emotionally need?</a:t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/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Hands: What does a child physically need?</a:t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/>
            </a:r>
            <a:b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r>
              <a:rPr lang="en" sz="2000" b="1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Feet: What does a child need socially?</a:t>
            </a:r>
          </a:p>
        </p:txBody>
      </p:sp>
      <p:grpSp>
        <p:nvGrpSpPr>
          <p:cNvPr id="61" name="Shape 61"/>
          <p:cNvGrpSpPr/>
          <p:nvPr/>
        </p:nvGrpSpPr>
        <p:grpSpPr>
          <a:xfrm>
            <a:off x="4456171" y="1460495"/>
            <a:ext cx="3095707" cy="3648383"/>
            <a:chOff x="0" y="0"/>
            <a:chExt cx="7211060" cy="8645459"/>
          </a:xfrm>
        </p:grpSpPr>
        <p:sp>
          <p:nvSpPr>
            <p:cNvPr id="62" name="Shape 62"/>
            <p:cNvSpPr/>
            <p:nvPr/>
          </p:nvSpPr>
          <p:spPr>
            <a:xfrm>
              <a:off x="2567940" y="0"/>
              <a:ext cx="2194500" cy="2095499"/>
            </a:xfrm>
            <a:prstGeom prst="ellipse">
              <a:avLst/>
            </a:prstGeom>
            <a:solidFill>
              <a:srgbClr val="FFFFFF"/>
            </a:solidFill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cxnSp>
          <p:nvCxnSpPr>
            <p:cNvPr id="63" name="Shape 63"/>
            <p:cNvCxnSpPr/>
            <p:nvPr/>
          </p:nvCxnSpPr>
          <p:spPr>
            <a:xfrm flipH="1">
              <a:off x="3619598" y="2095500"/>
              <a:ext cx="50697" cy="37082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4" name="Shape 64"/>
            <p:cNvCxnSpPr/>
            <p:nvPr/>
          </p:nvCxnSpPr>
          <p:spPr>
            <a:xfrm flipH="1">
              <a:off x="1661098" y="576071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5" name="Shape 65"/>
            <p:cNvCxnSpPr/>
            <p:nvPr/>
          </p:nvCxnSpPr>
          <p:spPr>
            <a:xfrm rot="10800000">
              <a:off x="3619439" y="5730379"/>
              <a:ext cx="1920300" cy="2174099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6" name="Shape 66"/>
            <p:cNvCxnSpPr/>
            <p:nvPr/>
          </p:nvCxnSpPr>
          <p:spPr>
            <a:xfrm flipH="1">
              <a:off x="815297" y="3718560"/>
              <a:ext cx="5496600" cy="306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67" name="Shape 67"/>
            <p:cNvSpPr/>
            <p:nvPr/>
          </p:nvSpPr>
          <p:spPr>
            <a:xfrm>
              <a:off x="3291839" y="3512819"/>
              <a:ext cx="599399" cy="609599"/>
            </a:xfrm>
            <a:prstGeom prst="heart">
              <a:avLst/>
            </a:prstGeom>
            <a:solidFill>
              <a:srgbClr val="FFFFFF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800" b="0" i="0" u="none" strike="noStrike" cap="none" baseline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rtl val="0"/>
              </a:endParaRPr>
            </a:p>
          </p:txBody>
        </p:sp>
        <p:pic>
          <p:nvPicPr>
            <p:cNvPr id="68" name="Shape 6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5400000" flipH="1">
              <a:off x="6141860" y="31167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69" name="Shape 6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rot="-5400000">
              <a:off x="0" y="3154819"/>
              <a:ext cx="1069200" cy="1069200"/>
            </a:xfrm>
            <a:prstGeom prst="rect">
              <a:avLst/>
            </a:pr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0" name="Shape 70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>
              <a:off x="502920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71" name="Shape 71"/>
            <p:cNvPicPr preferRelativeResize="0"/>
            <p:nvPr/>
          </p:nvPicPr>
          <p:blipFill rotWithShape="1">
            <a:blip r:embed="rId4">
              <a:alphaModFix/>
            </a:blip>
            <a:srcRect t="47668"/>
            <a:stretch/>
          </p:blipFill>
          <p:spPr>
            <a:xfrm flipH="1">
              <a:off x="5074889" y="7795260"/>
              <a:ext cx="1626899" cy="850199"/>
            </a:xfrm>
            <a:prstGeom prst="rect">
              <a:avLst/>
            </a:prstGeom>
            <a:noFill/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lang="en-US" sz="4800" b="1" i="0" u="none" strike="noStrike" cap="none" baseline="0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Risk &amp;</a:t>
            </a:r>
            <a:r>
              <a:rPr lang="en-US" sz="4800" b="1" i="0" u="none" strike="noStrike" cap="none" dirty="0" smtClean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  <a:rtl val="0"/>
              </a:rPr>
              <a:t> Protective Factors</a:t>
            </a:r>
            <a:endParaRPr sz="4800" b="1" i="0" u="none" strike="noStrike" cap="none" baseline="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would you define a protective factor?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6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How would you define a risk factor?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Risk &amp; Protective Factors</a:t>
            </a:r>
          </a:p>
        </p:txBody>
      </p:sp>
      <p:graphicFrame>
        <p:nvGraphicFramePr>
          <p:cNvPr id="85" name="Shape 85"/>
          <p:cNvGraphicFramePr/>
          <p:nvPr>
            <p:extLst>
              <p:ext uri="{D42A27DB-BD31-4B8C-83A1-F6EECF244321}">
                <p14:modId xmlns:p14="http://schemas.microsoft.com/office/powerpoint/2010/main" val="4073696763"/>
              </p:ext>
            </p:extLst>
          </p:nvPr>
        </p:nvGraphicFramePr>
        <p:xfrm>
          <a:off x="305250" y="1456525"/>
          <a:ext cx="8361650" cy="3776827"/>
        </p:xfrm>
        <a:graphic>
          <a:graphicData uri="http://schemas.openxmlformats.org/drawingml/2006/table">
            <a:tbl>
              <a:tblPr>
                <a:noFill/>
                <a:tableStyleId>{C4D4B680-3A93-4F56-9050-EEF3AE38FD89}</a:tableStyleId>
              </a:tblPr>
              <a:tblGrid>
                <a:gridCol w="4180825"/>
                <a:gridCol w="4180825"/>
              </a:tblGrid>
              <a:tr h="6336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>
                          <a:rtl val="0"/>
                        </a:rPr>
                        <a:t>Protective </a:t>
                      </a: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>
                          <a:rtl val="0"/>
                        </a:rPr>
                        <a:t>Risk</a:t>
                      </a:r>
                    </a:p>
                  </a:txBody>
                  <a:tcPr marL="91425" marR="91425" marT="91425" marB="91425" anchor="ctr"/>
                </a:tc>
              </a:tr>
              <a:tr h="2634875">
                <a:tc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Feeling appreciated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Rituals 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Social interaction- getting to spend time with and talking with others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Feeling supported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Sense of pride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Play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Being a part of a team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Sense of belonging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Traditions- connection to culture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Safety and security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Gender discrimination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Sexual or physical assault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Corporal punishment or harsh discipline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Interrupted education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Bullying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Ethnic discrimination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Missing family/relatives/friends</a:t>
                      </a:r>
                    </a:p>
                    <a:p>
                      <a:pPr marL="457200" marR="0" lvl="0" indent="-342900" algn="l" rtl="0">
                        <a:lnSpc>
                          <a:spcPct val="10791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Arial"/>
                        <a:buChar char="-"/>
                      </a:pPr>
                      <a:r>
                        <a:rPr lang="en" sz="1800" i="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Lack of role models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Risk &amp; Protective Factors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/>
          <p:nvPr/>
        </p:nvSpPr>
        <p:spPr>
          <a:xfrm>
            <a:off x="788725" y="1538500"/>
            <a:ext cx="7178699" cy="329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What are factors that are specific to girls or boys?</a:t>
            </a:r>
            <a:b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endParaRPr lang="en" sz="240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2) What are the factors the teacher directly contributed to?</a:t>
            </a:r>
            <a:b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</a:br>
            <a:endParaRPr lang="en" sz="240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40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What are the factors the teacher could have impacted or changed? What could the teacher have done?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734</Words>
  <Application>Microsoft Macintosh PowerPoint</Application>
  <PresentationFormat>On-screen Show (16:9)</PresentationFormat>
  <Paragraphs>149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modern</vt:lpstr>
      <vt:lpstr>PowerPoint Presentation</vt:lpstr>
      <vt:lpstr>Day 2 Child Protection, Well-being and Inclusion</vt:lpstr>
      <vt:lpstr>Session 1 Objectives</vt:lpstr>
      <vt:lpstr>Reflect</vt:lpstr>
      <vt:lpstr>Well-being terms and definitions</vt:lpstr>
      <vt:lpstr>Child Needs</vt:lpstr>
      <vt:lpstr>Risk &amp; Protective Factors</vt:lpstr>
      <vt:lpstr>Risk &amp; Protective Factors</vt:lpstr>
      <vt:lpstr>Risk &amp; Protective Factors</vt:lpstr>
      <vt:lpstr>Reflect</vt:lpstr>
      <vt:lpstr>Seeking Further Support</vt:lpstr>
      <vt:lpstr>PowerPoint Presentation</vt:lpstr>
      <vt:lpstr>Day 2  Child Protection, Well-being and Inclusion </vt:lpstr>
      <vt:lpstr>Reflect</vt:lpstr>
      <vt:lpstr>Objectives </vt:lpstr>
      <vt:lpstr>Social-Emotional Learning</vt:lpstr>
      <vt:lpstr>Social-Emotional Strategies</vt:lpstr>
      <vt:lpstr>Benefits of Social-Emotional Learning</vt:lpstr>
      <vt:lpstr>PowerPoint Presentation</vt:lpstr>
      <vt:lpstr>Day 2  Child Protection, Well Being and Inclusion</vt:lpstr>
      <vt:lpstr>Objectives </vt:lpstr>
      <vt:lpstr>Corporal Punishment</vt:lpstr>
      <vt:lpstr>Corporal Punishment </vt:lpstr>
      <vt:lpstr>PowerPoint Presentation</vt:lpstr>
      <vt:lpstr>Positive Discipline Role-play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Mary Mendenhall</cp:lastModifiedBy>
  <cp:revision>11</cp:revision>
  <dcterms:modified xsi:type="dcterms:W3CDTF">2016-03-24T17:17:27Z</dcterms:modified>
</cp:coreProperties>
</file>