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1" r:id="rId1"/>
  </p:sldMasterIdLst>
  <p:notesMasterIdLst>
    <p:notesMasterId r:id="rId28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88" d="100"/>
          <a:sy n="188" d="100"/>
        </p:scale>
        <p:origin x="-112" y="-90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notesMaster" Target="notesMasters/notesMaster1.xml"/><Relationship Id="rId2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presProps" Target="presProps.xml"/><Relationship Id="rId31" Type="http://schemas.openxmlformats.org/officeDocument/2006/relationships/viewProps" Target="viewProps.xml"/><Relationship Id="rId32" Type="http://schemas.openxmlformats.org/officeDocument/2006/relationships/theme" Target="theme/theme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/Relationships>
</file>

<file path=ppt/media/image2.png>
</file>

<file path=ppt/media/image3.png>
</file>

<file path=ppt/media/image4.png>
</file>

<file path=ppt/media/image5.png>
</file>

<file path=ppt/media/image6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27432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2004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36576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6710381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2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2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2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6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5" name="Shape 2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23" name="Shape 12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Shape 12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29" name="Shape 12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Shape 13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36" name="Shape 13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hape 14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43" name="Shape 14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8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Shape 14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50" name="Shape 15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Shape 15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57" name="Shape 15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Shape 16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64" name="Shape 16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8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Shape 16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70" name="Shape 17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Shape 17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76" name="Shape 17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Shape 18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83" name="Shape 18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2" name="Shape 3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Shape 18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90" name="Shape 19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Shape 19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97" name="Shape 19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Shape 20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7" name="Shape 20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4" name="Shape 21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" name="Shape 21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Shape 22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3" name="Shape 22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Shape 23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" name="Shape 231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Shape 23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37" name="Shape 23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9" name="Shape 3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1" name="Shape 7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7" name="Shape 9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hape 10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4" name="Shape 10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7" name="Shape 11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‹#›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/>
        </p:nvSpPr>
        <p:spPr>
          <a:xfrm rot="10800000" flipH="1">
            <a:off x="0" y="3093233"/>
            <a:ext cx="8458200" cy="7124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2" name="Shape 12"/>
          <p:cNvSpPr txBox="1">
            <a:spLocks noGrp="1"/>
          </p:cNvSpPr>
          <p:nvPr>
            <p:ph type="ctrTitle"/>
          </p:nvPr>
        </p:nvSpPr>
        <p:spPr>
          <a:xfrm>
            <a:off x="685800" y="1300757"/>
            <a:ext cx="7772400" cy="16841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1pPr>
            <a:lvl2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800" b="0" i="0" u="none" strike="noStrike" cap="none" baseline="0"/>
            </a:lvl2pPr>
            <a:lvl3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3pPr>
            <a:lvl4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4pPr>
            <a:lvl5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5pPr>
            <a:lvl6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6pPr>
            <a:lvl7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7pPr>
            <a:lvl8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8pPr>
            <a:lvl9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7124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1pPr>
            <a:lvl2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2pPr>
            <a:lvl3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3pPr>
            <a:lvl4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4pPr>
            <a:lvl5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5pPr>
            <a:lvl6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6pPr>
            <a:lvl7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7pPr>
            <a:lvl8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8pPr>
            <a:lvl9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‹#›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/>
        </p:nvSpPr>
        <p:spPr>
          <a:xfrm>
            <a:off x="0" y="205977"/>
            <a:ext cx="8686800" cy="1165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7" name="Shape 17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‹#›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1pPr>
            <a:lvl2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Arial"/>
              <a:buNone/>
              <a:defRPr sz="1800" b="0" i="0" u="none" strike="noStrike" cap="none" baseline="0"/>
            </a:lvl2pPr>
            <a:lvl3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3pPr>
            <a:lvl4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4pPr>
            <a:lvl5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5pPr>
            <a:lvl6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6pPr>
            <a:lvl7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7pPr>
            <a:lvl8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8pPr>
            <a:lvl9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1pPr>
            <a:lvl2pPr marL="0" marR="0" indent="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2pPr>
            <a:lvl3pPr marL="0" marR="0" indent="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3pPr>
            <a:lvl4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4pPr>
            <a:lvl5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5pPr>
            <a:lvl6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6pPr>
            <a:lvl7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7pPr>
            <a:lvl8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8pPr>
            <a:lvl9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‹#›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</p:sldLayoutIdLst>
  <p:hf hdr="0" ftr="0" dt="0"/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emf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Relationship Id="rId3" Type="http://schemas.openxmlformats.org/officeDocument/2006/relationships/image" Target="../media/image3.png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4" Type="http://schemas.openxmlformats.org/officeDocument/2006/relationships/image" Target="../media/image5.png"/><Relationship Id="rId5" Type="http://schemas.openxmlformats.org/officeDocument/2006/relationships/image" Target="../media/image6.png"/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3.xml"/><Relationship Id="rId3" Type="http://schemas.openxmlformats.org/officeDocument/2006/relationships/image" Target="../media/image6.png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4.xml"/><Relationship Id="rId3" Type="http://schemas.openxmlformats.org/officeDocument/2006/relationships/image" Target="../media/image4.png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5.xml"/><Relationship Id="rId3" Type="http://schemas.openxmlformats.org/officeDocument/2006/relationships/image" Target="../media/image5.png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Relationship Id="rId3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" y="337542"/>
            <a:ext cx="9144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/>
              <a:t>Core Competencies for Primary School Teachers in Crisis Contexts</a:t>
            </a:r>
            <a:endParaRPr lang="en-US" sz="2000" b="1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413810" y="713376"/>
            <a:ext cx="4330700" cy="4000500"/>
          </a:xfrm>
          <a:prstGeom prst="rect">
            <a:avLst/>
          </a:prstGeom>
        </p:spPr>
      </p:pic>
    </p:spTree>
  </p:cSld>
  <p:clrMapOvr>
    <a:masterClrMapping/>
  </p:clrMapOvr>
  <p:transition xmlns:p14="http://schemas.microsoft.com/office/powerpoint/2010/main"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9" name="Shape 119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914400" y="116925"/>
            <a:ext cx="7372351" cy="4909625"/>
          </a:xfrm>
          <a:prstGeom prst="rect">
            <a:avLst/>
          </a:prstGeom>
          <a:noFill/>
          <a:ln>
            <a:noFill/>
          </a:ln>
        </p:spPr>
      </p:pic>
      <p:sp>
        <p:nvSpPr>
          <p:cNvPr id="120" name="Shape 120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10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99999"/>
        </a:solidFill>
        <a:effectLst/>
      </p:bgPr>
    </p:bg>
    <p:spTree>
      <p:nvGrpSpPr>
        <p:cNvPr id="1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Shape 125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11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26" name="Shape 126"/>
          <p:cNvSpPr/>
          <p:nvPr/>
        </p:nvSpPr>
        <p:spPr>
          <a:xfrm>
            <a:off x="4479667" y="2417861"/>
            <a:ext cx="184666" cy="307777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Shape 131"/>
          <p:cNvSpPr txBox="1">
            <a:spLocks noGrp="1"/>
          </p:cNvSpPr>
          <p:nvPr>
            <p:ph type="ctrTitle"/>
          </p:nvPr>
        </p:nvSpPr>
        <p:spPr>
          <a:xfrm>
            <a:off x="228600" y="950900"/>
            <a:ext cx="9144000" cy="16841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-US" sz="4800" b="1" dirty="0" smtClean="0">
                <a:solidFill>
                  <a:schemeClr val="dk2"/>
                </a:solidFill>
              </a:rPr>
              <a:t>Day</a:t>
            </a:r>
            <a:r>
              <a:rPr lang="en" sz="48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r>
              <a:rPr lang="en" sz="4800" b="1" i="0" u="none" strike="noStrike" cap="none" baseline="0" dirty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Teacher</a:t>
            </a:r>
            <a:r>
              <a:rPr lang="en-US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’s</a:t>
            </a:r>
            <a:r>
              <a:rPr lang="en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r>
              <a:rPr lang="en" sz="3600" b="1" i="0" u="none" strike="noStrike" cap="none" baseline="0" dirty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Role and Well-being </a:t>
            </a:r>
          </a:p>
        </p:txBody>
      </p:sp>
      <p:sp>
        <p:nvSpPr>
          <p:cNvPr id="132" name="Shape 132"/>
          <p:cNvSpPr txBox="1">
            <a:spLocks noGrp="1"/>
          </p:cNvSpPr>
          <p:nvPr>
            <p:ph type="subTitle" idx="1"/>
          </p:nvPr>
        </p:nvSpPr>
        <p:spPr>
          <a:xfrm>
            <a:off x="304800" y="3093350"/>
            <a:ext cx="9070200" cy="7124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Arial"/>
              <a:buNone/>
            </a:pPr>
            <a:r>
              <a:rPr lang="en" sz="2400" b="1" i="0" u="none" strike="noStrike" cap="none" baseline="0" dirty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2</a:t>
            </a:r>
            <a:r>
              <a:rPr lang="en" sz="2400" b="1" i="0" u="none" strike="noStrike" cap="none" baseline="0" dirty="0" smtClean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: </a:t>
            </a:r>
            <a:r>
              <a:rPr lang="en" sz="2400" b="1" i="0" u="none" strike="noStrike" cap="none" baseline="0" dirty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Code of Conduct</a:t>
            </a:r>
          </a:p>
        </p:txBody>
      </p:sp>
      <p:sp>
        <p:nvSpPr>
          <p:cNvPr id="133" name="Shape 133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12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Shape 138"/>
          <p:cNvSpPr txBox="1">
            <a:spLocks noGrp="1"/>
          </p:cNvSpPr>
          <p:nvPr>
            <p:ph type="title"/>
          </p:nvPr>
        </p:nvSpPr>
        <p:spPr>
          <a:xfrm>
            <a:off x="1" y="205977"/>
            <a:ext cx="9445624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7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Education and the </a:t>
            </a:r>
            <a:r>
              <a:rPr lang="en" sz="4700" b="1" i="0" u="none" strike="noStrike" cap="none" baseline="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community</a:t>
            </a:r>
            <a:endParaRPr lang="en" sz="4700" b="1" i="0" u="none" strike="noStrike" cap="none" baseline="0" dirty="0">
              <a:solidFill>
                <a:srgbClr val="FFFFFF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39" name="Shape 139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Arial"/>
              <a:buNone/>
            </a:pPr>
            <a:r>
              <a:rPr lang="en" sz="28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In what ways can education become harmful or ineffective in your community? 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endParaRPr sz="2800" b="0" i="0" u="none" strike="noStrike" cap="none" baseline="0" dirty="0">
              <a:solidFill>
                <a:schemeClr val="dk1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endParaRPr sz="2800" b="0" i="0" u="none" strike="noStrike" cap="none" baseline="0" dirty="0">
              <a:solidFill>
                <a:schemeClr val="dk1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20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What challenges are beyond the control of the teacher?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20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What challenges can the teacher control or influence?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endParaRPr sz="3000" b="0" i="0" u="none" strike="noStrike" cap="none" baseline="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  <a:rtl val="0"/>
            </a:endParaRPr>
          </a:p>
        </p:txBody>
      </p:sp>
      <p:sp>
        <p:nvSpPr>
          <p:cNvPr id="140" name="Shape 140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13</a:t>
            </a:fld>
            <a:endParaRPr lang="en"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Shape 145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2 Objectives</a:t>
            </a:r>
          </a:p>
        </p:txBody>
      </p:sp>
      <p:sp>
        <p:nvSpPr>
          <p:cNvPr id="146" name="Shape 146"/>
          <p:cNvSpPr txBox="1">
            <a:spLocks noGrp="1"/>
          </p:cNvSpPr>
          <p:nvPr>
            <p:ph type="body" idx="1"/>
          </p:nvPr>
        </p:nvSpPr>
        <p:spPr>
          <a:xfrm>
            <a:off x="733250" y="2051757"/>
            <a:ext cx="7565099" cy="22250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285750" marR="0" lvl="3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Explain the legal and ethical importance of the Code of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Conduct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285750" marR="0" lvl="3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Explain the consequences of violating the 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ode </a:t>
            </a: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of </a:t>
            </a:r>
            <a:r>
              <a:rPr lang="en-US" sz="2400" dirty="0"/>
              <a:t>C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onduct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285750" marR="0" lvl="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Describe the procedure for reporting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misconduct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47" name="Shape 147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14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202493" y="1561898"/>
            <a:ext cx="74021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6200" lvl="0">
              <a:buClr>
                <a:schemeClr val="dk1"/>
              </a:buClr>
              <a:buSzPct val="25000"/>
            </a:pPr>
            <a:r>
              <a:rPr lang="en" sz="2400" b="1" i="1" dirty="0">
                <a:solidFill>
                  <a:schemeClr val="dk1"/>
                </a:solidFill>
              </a:rPr>
              <a:t>By the end of this session you will be able to: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Code of Conduct</a:t>
            </a:r>
          </a:p>
        </p:txBody>
      </p:sp>
      <p:sp>
        <p:nvSpPr>
          <p:cNvPr id="153" name="Shape 153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Arial"/>
              <a:buNone/>
            </a:pPr>
            <a:r>
              <a:rPr lang="en" sz="2400" b="0" i="0" u="none" strike="noStrike" cap="none" baseline="0">
                <a:solidFill>
                  <a:srgbClr val="222222"/>
                </a:solidFill>
                <a:latin typeface="Arial"/>
                <a:ea typeface="Arial"/>
                <a:cs typeface="Arial"/>
                <a:sym typeface="Arial"/>
                <a:rtl val="0"/>
              </a:rPr>
              <a:t>A </a:t>
            </a:r>
            <a:r>
              <a:rPr lang="en" sz="2400" b="1" i="0" u="none" strike="noStrike" cap="none" baseline="0">
                <a:solidFill>
                  <a:srgbClr val="222222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Code of Conduct</a:t>
            </a:r>
            <a:r>
              <a:rPr lang="en" sz="2400" b="0" i="0" u="none" strike="noStrike" cap="none" baseline="0">
                <a:solidFill>
                  <a:srgbClr val="22222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is a statement of principles, rules, and values that establishes a set of expectations and standards for how individuals in a school will behave in an ethical way, including minimal levels of compliance and disciplinary actions.</a:t>
            </a:r>
          </a:p>
          <a:p>
            <a:pPr marL="0" marR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endParaRPr sz="2400" b="0" i="0" u="none" strike="noStrike" cap="none" baseline="0">
              <a:solidFill>
                <a:srgbClr val="222222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Arial"/>
              <a:buNone/>
            </a:pPr>
            <a:r>
              <a:rPr lang="en" sz="20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Ethical</a:t>
            </a:r>
            <a:r>
              <a:rPr lang="en" sz="2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- following rules of behavior based on what you believe is good and bad.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30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54" name="Shape 154"/>
          <p:cNvSpPr txBox="1">
            <a:spLocks noGrp="1"/>
          </p:cNvSpPr>
          <p:nvPr>
            <p:ph type="sldNum" idx="12"/>
          </p:nvPr>
        </p:nvSpPr>
        <p:spPr>
          <a:xfrm>
            <a:off x="8556789" y="4749848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15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Shape 159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32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The Consequences of Violating the Code of Conduct</a:t>
            </a:r>
          </a:p>
        </p:txBody>
      </p:sp>
      <p:sp>
        <p:nvSpPr>
          <p:cNvPr id="160" name="Shape 160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61" name="Shape 161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16</a:t>
            </a:fld>
            <a:endParaRPr lang="en"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Shape 166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3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How to Report </a:t>
            </a:r>
            <a:r>
              <a:rPr lang="en" sz="3200" b="1">
                <a:solidFill>
                  <a:schemeClr val="lt1"/>
                </a:solidFill>
                <a:rtl val="0"/>
              </a:rPr>
              <a:t>Misconduct</a:t>
            </a:r>
          </a:p>
        </p:txBody>
      </p:sp>
      <p:sp>
        <p:nvSpPr>
          <p:cNvPr id="167" name="Shape 167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17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99999"/>
        </a:solidFill>
        <a:effectLst/>
      </p:bgPr>
    </p:bg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Shape 172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18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73" name="Shape 173"/>
          <p:cNvSpPr/>
          <p:nvPr/>
        </p:nvSpPr>
        <p:spPr>
          <a:xfrm>
            <a:off x="4479667" y="2417861"/>
            <a:ext cx="184666" cy="307777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 txBox="1">
            <a:spLocks noGrp="1"/>
          </p:cNvSpPr>
          <p:nvPr>
            <p:ph type="ctrTitle"/>
          </p:nvPr>
        </p:nvSpPr>
        <p:spPr>
          <a:xfrm>
            <a:off x="273750" y="1061807"/>
            <a:ext cx="7772400" cy="16841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-US" sz="48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Day</a:t>
            </a:r>
            <a:r>
              <a:rPr lang="en" sz="48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r>
              <a:rPr lang="en" sz="4800" b="1" i="0" u="none" strike="noStrike" cap="none" baseline="0" dirty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Teacher</a:t>
            </a:r>
            <a:r>
              <a:rPr lang="en-US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’s</a:t>
            </a:r>
            <a:r>
              <a:rPr lang="en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r>
              <a:rPr lang="en-US" sz="3600" b="1" dirty="0">
                <a:solidFill>
                  <a:schemeClr val="dk2"/>
                </a:solidFill>
              </a:rPr>
              <a:t>R</a:t>
            </a:r>
            <a:r>
              <a:rPr lang="en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ole </a:t>
            </a:r>
            <a:r>
              <a:rPr lang="en" sz="3600" b="1" i="0" u="none" strike="noStrike" cap="none" baseline="0" dirty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and Well-being </a:t>
            </a:r>
          </a:p>
        </p:txBody>
      </p:sp>
      <p:sp>
        <p:nvSpPr>
          <p:cNvPr id="179" name="Shape 179"/>
          <p:cNvSpPr txBox="1">
            <a:spLocks noGrp="1"/>
          </p:cNvSpPr>
          <p:nvPr>
            <p:ph type="subTitle" idx="1"/>
          </p:nvPr>
        </p:nvSpPr>
        <p:spPr>
          <a:xfrm>
            <a:off x="381000" y="3093357"/>
            <a:ext cx="7772400" cy="7124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Arial"/>
              <a:buNone/>
            </a:pPr>
            <a:r>
              <a:rPr lang="en" sz="2400" b="1" i="0" u="none" strike="noStrike" cap="none" baseline="0" dirty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3: </a:t>
            </a:r>
            <a:r>
              <a:rPr lang="en" sz="2400" b="1" i="0" u="none" strike="noStrike" cap="none" baseline="0" dirty="0" smtClean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Teacher Well-being</a:t>
            </a:r>
            <a:r>
              <a:rPr lang="en-US" sz="2400" b="1" i="0" u="none" strike="noStrike" cap="none" baseline="0" dirty="0" smtClean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and Stress Management</a:t>
            </a:r>
            <a:endParaRPr lang="en" sz="2400" b="1" i="0" u="none" strike="noStrike" cap="none" baseline="0" dirty="0">
              <a:solidFill>
                <a:schemeClr val="lt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80" name="Shape 180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19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hape 27"/>
          <p:cNvSpPr txBox="1">
            <a:spLocks noGrp="1"/>
          </p:cNvSpPr>
          <p:nvPr>
            <p:ph type="ctrTitle"/>
          </p:nvPr>
        </p:nvSpPr>
        <p:spPr>
          <a:xfrm>
            <a:off x="228600" y="950900"/>
            <a:ext cx="9144000" cy="16841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-US" sz="48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Day</a:t>
            </a:r>
            <a:r>
              <a:rPr lang="en" sz="48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r>
              <a:rPr lang="en" sz="4800" b="1" i="0" u="none" strike="noStrike" cap="none" baseline="0" dirty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Teacher</a:t>
            </a:r>
            <a:r>
              <a:rPr lang="en-US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’s</a:t>
            </a:r>
            <a:r>
              <a:rPr lang="en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r>
              <a:rPr lang="en" sz="3600" b="1" i="0" u="none" strike="noStrike" cap="none" baseline="0" dirty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Role and Well-being </a:t>
            </a:r>
          </a:p>
        </p:txBody>
      </p:sp>
      <p:sp>
        <p:nvSpPr>
          <p:cNvPr id="28" name="Shape 28"/>
          <p:cNvSpPr txBox="1">
            <a:spLocks noGrp="1"/>
          </p:cNvSpPr>
          <p:nvPr>
            <p:ph type="subTitle" idx="1"/>
          </p:nvPr>
        </p:nvSpPr>
        <p:spPr>
          <a:xfrm>
            <a:off x="63645" y="3093350"/>
            <a:ext cx="9070200" cy="7124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Arial"/>
              <a:buNone/>
            </a:pPr>
            <a:r>
              <a:rPr lang="en" sz="2400" b="1" i="0" u="none" strike="noStrike" cap="none" baseline="0" dirty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1: The Role of the </a:t>
            </a:r>
            <a:r>
              <a:rPr lang="en" sz="2400" b="1" i="0" u="none" strike="noStrike" cap="none" baseline="0" dirty="0" smtClean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Teacher</a:t>
            </a:r>
            <a:r>
              <a:rPr lang="en-US" sz="2400" b="1" i="0" u="none" strike="noStrike" cap="none" baseline="0" dirty="0" smtClean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in the School and the Community</a:t>
            </a:r>
            <a:endParaRPr lang="en" sz="2400" b="1" i="0" u="none" strike="noStrike" cap="none" baseline="0" dirty="0">
              <a:solidFill>
                <a:schemeClr val="lt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9" name="Shape 29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Shape 185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3 Objectives</a:t>
            </a:r>
          </a:p>
        </p:txBody>
      </p:sp>
      <p:sp>
        <p:nvSpPr>
          <p:cNvPr id="186" name="Shape 186"/>
          <p:cNvSpPr txBox="1">
            <a:spLocks noGrp="1"/>
          </p:cNvSpPr>
          <p:nvPr>
            <p:ph type="body" idx="1"/>
          </p:nvPr>
        </p:nvSpPr>
        <p:spPr>
          <a:xfrm>
            <a:off x="733250" y="2023563"/>
            <a:ext cx="7565099" cy="2993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8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Explain the importance of teacher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well-being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8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8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Practice basic techniques of stress </a:t>
            </a:r>
            <a:r>
              <a:rPr lang="en" sz="28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management</a:t>
            </a:r>
            <a:r>
              <a:rPr lang="en-US" sz="28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8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8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Identify methods to support their own </a:t>
            </a:r>
            <a:r>
              <a:rPr lang="en" sz="28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well-being</a:t>
            </a:r>
            <a:r>
              <a:rPr lang="en-US" sz="28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r>
              <a:rPr lang="en" sz="28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endParaRPr lang="en" sz="28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87" name="Shape 187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20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0" y="1561898"/>
            <a:ext cx="818337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6200" lvl="0">
              <a:buClr>
                <a:schemeClr val="dk1"/>
              </a:buClr>
              <a:buSzPct val="25000"/>
            </a:pPr>
            <a:r>
              <a:rPr lang="en" sz="2400" b="1" i="1" dirty="0">
                <a:solidFill>
                  <a:schemeClr val="dk1"/>
                </a:solidFill>
              </a:rPr>
              <a:t>By the end of this session you will be able to: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Shape 192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Well-</a:t>
            </a:r>
            <a:r>
              <a:rPr lang="en-US" sz="4800" b="1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b</a:t>
            </a:r>
            <a:r>
              <a:rPr lang="en" sz="4800" b="1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eing </a:t>
            </a: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Reflection</a:t>
            </a:r>
          </a:p>
        </p:txBody>
      </p:sp>
      <p:sp>
        <p:nvSpPr>
          <p:cNvPr id="193" name="Shape 193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arenR"/>
            </a:pPr>
            <a:r>
              <a:rPr lang="en" sz="28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What does a teacher need to be a good teacher?</a:t>
            </a:r>
          </a:p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arenR"/>
            </a:pPr>
            <a:r>
              <a:rPr lang="en" sz="28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What images or words come to mind when I say "well-being”?</a:t>
            </a:r>
          </a:p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arenR"/>
            </a:pPr>
            <a:r>
              <a:rPr lang="en" sz="28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Why is it important to maintain your well-being as a teacher?</a:t>
            </a:r>
          </a:p>
        </p:txBody>
      </p:sp>
      <p:sp>
        <p:nvSpPr>
          <p:cNvPr id="194" name="Shape 194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21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Shape 199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Conflict Resolution</a:t>
            </a:r>
          </a:p>
        </p:txBody>
      </p:sp>
      <p:sp>
        <p:nvSpPr>
          <p:cNvPr id="200" name="Shape 200"/>
          <p:cNvSpPr txBox="1">
            <a:spLocks noGrp="1"/>
          </p:cNvSpPr>
          <p:nvPr>
            <p:ph type="body" idx="1"/>
          </p:nvPr>
        </p:nvSpPr>
        <p:spPr>
          <a:xfrm>
            <a:off x="1328050" y="1460499"/>
            <a:ext cx="6364500" cy="31065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5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STOP 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18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5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THINK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18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5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ACT</a:t>
            </a:r>
          </a:p>
        </p:txBody>
      </p:sp>
      <p:sp>
        <p:nvSpPr>
          <p:cNvPr id="201" name="Shape 201"/>
          <p:cNvSpPr txBox="1">
            <a:spLocks noGrp="1"/>
          </p:cNvSpPr>
          <p:nvPr>
            <p:ph type="sldNum" idx="12"/>
          </p:nvPr>
        </p:nvSpPr>
        <p:spPr>
          <a:xfrm>
            <a:off x="8556789" y="4749848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22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pic>
        <p:nvPicPr>
          <p:cNvPr id="202" name="Shape 202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322535" y="2653391"/>
            <a:ext cx="1623898" cy="1332298"/>
          </a:xfrm>
          <a:prstGeom prst="rect">
            <a:avLst/>
          </a:prstGeom>
          <a:noFill/>
          <a:ln>
            <a:noFill/>
          </a:ln>
        </p:spPr>
      </p:pic>
      <p:pic>
        <p:nvPicPr>
          <p:cNvPr id="203" name="Shape 203"/>
          <p:cNvPicPr preferRelativeResize="0"/>
          <p:nvPr/>
        </p:nvPicPr>
        <p:blipFill rotWithShape="1">
          <a:blip r:embed="rId4">
            <a:alphaModFix/>
          </a:blip>
          <a:srcRect/>
          <a:stretch/>
        </p:blipFill>
        <p:spPr>
          <a:xfrm>
            <a:off x="3959678" y="4177391"/>
            <a:ext cx="2186099" cy="748500"/>
          </a:xfrm>
          <a:prstGeom prst="rect">
            <a:avLst/>
          </a:prstGeom>
          <a:noFill/>
          <a:ln>
            <a:noFill/>
          </a:ln>
        </p:spPr>
      </p:pic>
      <p:pic>
        <p:nvPicPr>
          <p:cNvPr id="204" name="Shape 204"/>
          <p:cNvPicPr preferRelativeResize="0"/>
          <p:nvPr/>
        </p:nvPicPr>
        <p:blipFill rotWithShape="1">
          <a:blip r:embed="rId5">
            <a:alphaModFix/>
          </a:blip>
          <a:srcRect/>
          <a:stretch/>
        </p:blipFill>
        <p:spPr>
          <a:xfrm>
            <a:off x="3305175" y="1460499"/>
            <a:ext cx="2034600" cy="11091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xmlns:p14="http://schemas.microsoft.com/office/powerpoint/2010/main" spd="slow">
    <p:cut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Shape 209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STOP</a:t>
            </a:r>
          </a:p>
        </p:txBody>
      </p:sp>
      <p:sp>
        <p:nvSpPr>
          <p:cNvPr id="210" name="Shape 210"/>
          <p:cNvSpPr txBox="1">
            <a:spLocks noGrp="1"/>
          </p:cNvSpPr>
          <p:nvPr>
            <p:ph type="body" idx="1"/>
          </p:nvPr>
        </p:nvSpPr>
        <p:spPr>
          <a:xfrm>
            <a:off x="457200" y="1797502"/>
            <a:ext cx="6137700" cy="31658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Take a breath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Walk away if necessary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Calm down</a:t>
            </a:r>
          </a:p>
          <a:p>
            <a:pPr marL="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	-Put things into perspective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11" name="Shape 211"/>
          <p:cNvSpPr txBox="1">
            <a:spLocks noGrp="1"/>
          </p:cNvSpPr>
          <p:nvPr>
            <p:ph type="sldNum" idx="12"/>
          </p:nvPr>
        </p:nvSpPr>
        <p:spPr>
          <a:xfrm>
            <a:off x="8556789" y="4749848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23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pic>
        <p:nvPicPr>
          <p:cNvPr id="212" name="Shape 212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5699289" y="1909034"/>
            <a:ext cx="2143199" cy="21431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xmlns:p14="http://schemas.microsoft.com/office/powerpoint/2010/main" spd="slow">
    <p:cut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Shape 217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THINK</a:t>
            </a:r>
          </a:p>
        </p:txBody>
      </p:sp>
      <p:sp>
        <p:nvSpPr>
          <p:cNvPr id="218" name="Shape 218"/>
          <p:cNvSpPr txBox="1">
            <a:spLocks noGrp="1"/>
          </p:cNvSpPr>
          <p:nvPr>
            <p:ph type="body" idx="1"/>
          </p:nvPr>
        </p:nvSpPr>
        <p:spPr>
          <a:xfrm>
            <a:off x="457200" y="1797502"/>
            <a:ext cx="6137700" cy="31658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How do I feel?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How do they feel? (Try to see the conflict from the other side)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What was I doing? Was it causing a problem?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What can I do to solve the problem? </a:t>
            </a:r>
          </a:p>
        </p:txBody>
      </p:sp>
      <p:sp>
        <p:nvSpPr>
          <p:cNvPr id="219" name="Shape 219"/>
          <p:cNvSpPr txBox="1">
            <a:spLocks noGrp="1"/>
          </p:cNvSpPr>
          <p:nvPr>
            <p:ph type="sldNum" idx="12"/>
          </p:nvPr>
        </p:nvSpPr>
        <p:spPr>
          <a:xfrm>
            <a:off x="8556789" y="4749848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24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pic>
        <p:nvPicPr>
          <p:cNvPr id="220" name="Shape 22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6159500" y="1797502"/>
            <a:ext cx="2527200" cy="24099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xmlns:p14="http://schemas.microsoft.com/office/powerpoint/2010/main" spd="slow">
    <p:cut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Shape 225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ACT</a:t>
            </a:r>
          </a:p>
        </p:txBody>
      </p:sp>
      <p:sp>
        <p:nvSpPr>
          <p:cNvPr id="226" name="Shape 226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Be respectful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Make the situation better, not worse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State the conflict without placing blame. </a:t>
            </a:r>
          </a:p>
        </p:txBody>
      </p:sp>
      <p:sp>
        <p:nvSpPr>
          <p:cNvPr id="227" name="Shape 227"/>
          <p:cNvSpPr txBox="1">
            <a:spLocks noGrp="1"/>
          </p:cNvSpPr>
          <p:nvPr>
            <p:ph type="sldNum" idx="12"/>
          </p:nvPr>
        </p:nvSpPr>
        <p:spPr>
          <a:xfrm>
            <a:off x="8556789" y="4749848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25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pic>
        <p:nvPicPr>
          <p:cNvPr id="228" name="Shape 228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2995074" y="3353549"/>
            <a:ext cx="4595700" cy="17901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xmlns:p14="http://schemas.microsoft.com/office/powerpoint/2010/main" spd="slow">
    <p:cut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B7B7B7"/>
        </a:solidFill>
        <a:effectLst/>
      </p:bgPr>
    </p:bg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Shape 233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26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34" name="Shape 234"/>
          <p:cNvSpPr/>
          <p:nvPr/>
        </p:nvSpPr>
        <p:spPr>
          <a:xfrm>
            <a:off x="4479667" y="2417861"/>
            <a:ext cx="184666" cy="307777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1 Objectives</a:t>
            </a:r>
          </a:p>
        </p:txBody>
      </p:sp>
      <p:sp>
        <p:nvSpPr>
          <p:cNvPr id="35" name="Shape 35"/>
          <p:cNvSpPr txBox="1">
            <a:spLocks noGrp="1"/>
          </p:cNvSpPr>
          <p:nvPr>
            <p:ph type="body" idx="1"/>
          </p:nvPr>
        </p:nvSpPr>
        <p:spPr>
          <a:xfrm>
            <a:off x="733250" y="2022586"/>
            <a:ext cx="7565099" cy="272726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285750" marR="0" lvl="3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Explain the importance of education in crisis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contexts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285750" marR="0" lvl="3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Describe the role of the teacher in the school and in the local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community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285750" marR="0" lvl="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Consider how to balance the various roles within the classroom, school and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community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36" name="Shape 36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3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241160" y="1591270"/>
            <a:ext cx="781257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" sz="2400" b="1" i="1" dirty="0">
                <a:solidFill>
                  <a:schemeClr val="dk1"/>
                </a:solidFill>
              </a:rPr>
              <a:t>By the end of this session you will be able to</a:t>
            </a:r>
            <a:r>
              <a:rPr lang="en" sz="2400" b="1" i="1" dirty="0" smtClean="0">
                <a:solidFill>
                  <a:schemeClr val="dk1"/>
                </a:solidFill>
              </a:rPr>
              <a:t>:</a:t>
            </a:r>
            <a:endParaRPr lang="en" sz="2400" b="1" i="1" dirty="0">
              <a:solidFill>
                <a:schemeClr val="dk1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/>
          <p:nvPr/>
        </p:nvSpPr>
        <p:spPr>
          <a:xfrm>
            <a:off x="43200" y="2023800"/>
            <a:ext cx="9057600" cy="814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40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Why is education important 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40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in your community?</a:t>
            </a:r>
          </a:p>
        </p:txBody>
      </p:sp>
      <p:sp>
        <p:nvSpPr>
          <p:cNvPr id="42" name="Shape 42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4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43" name="Shape 43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Question: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50" name="Shape 50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5</a:t>
            </a:fld>
            <a:endParaRPr lang="en"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51" name="Shape 51"/>
          <p:cNvSpPr/>
          <p:nvPr/>
        </p:nvSpPr>
        <p:spPr>
          <a:xfrm>
            <a:off x="3067850" y="2104200"/>
            <a:ext cx="2497499" cy="935098"/>
          </a:xfrm>
          <a:prstGeom prst="ellipse">
            <a:avLst/>
          </a:prstGeom>
          <a:solidFill>
            <a:srgbClr val="B6D7A8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A mind map</a:t>
            </a:r>
          </a:p>
        </p:txBody>
      </p:sp>
      <p:cxnSp>
        <p:nvCxnSpPr>
          <p:cNvPr id="52" name="Shape 52"/>
          <p:cNvCxnSpPr>
            <a:stCxn id="51" idx="7"/>
            <a:endCxn id="51" idx="7"/>
          </p:cNvCxnSpPr>
          <p:nvPr/>
        </p:nvCxnSpPr>
        <p:spPr>
          <a:xfrm>
            <a:off x="5199598" y="2241142"/>
            <a:ext cx="0" cy="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53" name="Shape 53"/>
          <p:cNvCxnSpPr/>
          <p:nvPr/>
        </p:nvCxnSpPr>
        <p:spPr>
          <a:xfrm>
            <a:off x="5264400" y="2868200"/>
            <a:ext cx="905400" cy="598799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54" name="Shape 54"/>
          <p:cNvCxnSpPr/>
          <p:nvPr/>
        </p:nvCxnSpPr>
        <p:spPr>
          <a:xfrm rot="10800000" flipH="1">
            <a:off x="2657275" y="2936623"/>
            <a:ext cx="802500" cy="58740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55" name="Shape 55"/>
          <p:cNvCxnSpPr/>
          <p:nvPr/>
        </p:nvCxnSpPr>
        <p:spPr>
          <a:xfrm rot="10800000" flipH="1">
            <a:off x="5329200" y="1813350"/>
            <a:ext cx="852000" cy="464699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56" name="Shape 56"/>
          <p:cNvCxnSpPr/>
          <p:nvPr/>
        </p:nvCxnSpPr>
        <p:spPr>
          <a:xfrm>
            <a:off x="2520425" y="1767725"/>
            <a:ext cx="939300" cy="47310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57" name="Shape 57"/>
          <p:cNvSpPr/>
          <p:nvPr/>
        </p:nvSpPr>
        <p:spPr>
          <a:xfrm>
            <a:off x="5907625" y="1437000"/>
            <a:ext cx="1361398" cy="667199"/>
          </a:xfrm>
          <a:prstGeom prst="ellipse">
            <a:avLst/>
          </a:prstGeom>
          <a:solidFill>
            <a:srgbClr val="A4C2F4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Theme 2</a:t>
            </a:r>
          </a:p>
        </p:txBody>
      </p:sp>
      <p:sp>
        <p:nvSpPr>
          <p:cNvPr id="58" name="Shape 58"/>
          <p:cNvSpPr/>
          <p:nvPr/>
        </p:nvSpPr>
        <p:spPr>
          <a:xfrm>
            <a:off x="6014400" y="3368525"/>
            <a:ext cx="1455598" cy="667199"/>
          </a:xfrm>
          <a:prstGeom prst="ellipse">
            <a:avLst/>
          </a:prstGeom>
          <a:solidFill>
            <a:srgbClr val="B4A7D6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Theme 4</a:t>
            </a:r>
          </a:p>
        </p:txBody>
      </p:sp>
      <p:sp>
        <p:nvSpPr>
          <p:cNvPr id="59" name="Shape 59"/>
          <p:cNvSpPr/>
          <p:nvPr/>
        </p:nvSpPr>
        <p:spPr>
          <a:xfrm>
            <a:off x="1675250" y="3368525"/>
            <a:ext cx="1392598" cy="667199"/>
          </a:xfrm>
          <a:prstGeom prst="ellipse">
            <a:avLst/>
          </a:prstGeom>
          <a:solidFill>
            <a:srgbClr val="EA99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Theme 3</a:t>
            </a:r>
          </a:p>
        </p:txBody>
      </p:sp>
      <p:sp>
        <p:nvSpPr>
          <p:cNvPr id="60" name="Shape 60"/>
          <p:cNvSpPr/>
          <p:nvPr/>
        </p:nvSpPr>
        <p:spPr>
          <a:xfrm>
            <a:off x="1528225" y="1347475"/>
            <a:ext cx="1392598" cy="667199"/>
          </a:xfrm>
          <a:prstGeom prst="ellipse">
            <a:avLst/>
          </a:prstGeom>
          <a:solidFill>
            <a:srgbClr val="FFE5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Theme 1</a:t>
            </a:r>
          </a:p>
        </p:txBody>
      </p:sp>
      <p:sp>
        <p:nvSpPr>
          <p:cNvPr id="61" name="Shape 61"/>
          <p:cNvSpPr txBox="1"/>
          <p:nvPr/>
        </p:nvSpPr>
        <p:spPr>
          <a:xfrm>
            <a:off x="7150725" y="3706525"/>
            <a:ext cx="6569098" cy="766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cxnSp>
        <p:nvCxnSpPr>
          <p:cNvPr id="62" name="Shape 62"/>
          <p:cNvCxnSpPr/>
          <p:nvPr/>
        </p:nvCxnSpPr>
        <p:spPr>
          <a:xfrm rot="10800000">
            <a:off x="1562441" y="3022107"/>
            <a:ext cx="292799" cy="44490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63" name="Shape 63"/>
          <p:cNvCxnSpPr/>
          <p:nvPr/>
        </p:nvCxnSpPr>
        <p:spPr>
          <a:xfrm flipH="1">
            <a:off x="1243216" y="3937257"/>
            <a:ext cx="651899" cy="453599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64" name="Shape 64"/>
          <p:cNvSpPr/>
          <p:nvPr/>
        </p:nvSpPr>
        <p:spPr>
          <a:xfrm>
            <a:off x="285125" y="2572050"/>
            <a:ext cx="1950299" cy="473100"/>
          </a:xfrm>
          <a:prstGeom prst="ellipse">
            <a:avLst/>
          </a:prstGeom>
          <a:solidFill>
            <a:srgbClr val="EA99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1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Ideas connected to theme 3</a:t>
            </a:r>
          </a:p>
        </p:txBody>
      </p:sp>
      <p:sp>
        <p:nvSpPr>
          <p:cNvPr id="65" name="Shape 65"/>
          <p:cNvSpPr/>
          <p:nvPr/>
        </p:nvSpPr>
        <p:spPr>
          <a:xfrm>
            <a:off x="141000" y="4359100"/>
            <a:ext cx="1950299" cy="473100"/>
          </a:xfrm>
          <a:prstGeom prst="ellipse">
            <a:avLst/>
          </a:prstGeom>
          <a:solidFill>
            <a:srgbClr val="EA99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1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Ideas connected to theme 3</a:t>
            </a:r>
          </a:p>
        </p:txBody>
      </p:sp>
      <p:sp>
        <p:nvSpPr>
          <p:cNvPr id="66" name="Shape 66"/>
          <p:cNvSpPr/>
          <p:nvPr/>
        </p:nvSpPr>
        <p:spPr>
          <a:xfrm>
            <a:off x="2813825" y="4445975"/>
            <a:ext cx="1950299" cy="473100"/>
          </a:xfrm>
          <a:prstGeom prst="ellipse">
            <a:avLst/>
          </a:prstGeom>
          <a:solidFill>
            <a:srgbClr val="EA99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1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Ideas connected to theme 3</a:t>
            </a:r>
          </a:p>
        </p:txBody>
      </p:sp>
      <p:cxnSp>
        <p:nvCxnSpPr>
          <p:cNvPr id="67" name="Shape 67"/>
          <p:cNvCxnSpPr/>
          <p:nvPr/>
        </p:nvCxnSpPr>
        <p:spPr>
          <a:xfrm>
            <a:off x="2887316" y="3937257"/>
            <a:ext cx="648000" cy="521999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68" name="Shape 68"/>
          <p:cNvSpPr txBox="1"/>
          <p:nvPr/>
        </p:nvSpPr>
        <p:spPr>
          <a:xfrm>
            <a:off x="457200" y="411156"/>
            <a:ext cx="6510453" cy="5219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Mind Mapping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75" name="Shape 75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6</a:t>
            </a:fld>
            <a:endParaRPr lang="en"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76" name="Shape 76"/>
          <p:cNvSpPr/>
          <p:nvPr/>
        </p:nvSpPr>
        <p:spPr>
          <a:xfrm>
            <a:off x="3067850" y="2104200"/>
            <a:ext cx="2497499" cy="935098"/>
          </a:xfrm>
          <a:prstGeom prst="ellipse">
            <a:avLst/>
          </a:prstGeom>
          <a:solidFill>
            <a:srgbClr val="B6D7A8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Why is education important?</a:t>
            </a:r>
          </a:p>
        </p:txBody>
      </p:sp>
      <p:cxnSp>
        <p:nvCxnSpPr>
          <p:cNvPr id="77" name="Shape 77"/>
          <p:cNvCxnSpPr>
            <a:stCxn id="76" idx="7"/>
            <a:endCxn id="76" idx="7"/>
          </p:cNvCxnSpPr>
          <p:nvPr/>
        </p:nvCxnSpPr>
        <p:spPr>
          <a:xfrm>
            <a:off x="5199598" y="2241142"/>
            <a:ext cx="0" cy="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78" name="Shape 78"/>
          <p:cNvCxnSpPr/>
          <p:nvPr/>
        </p:nvCxnSpPr>
        <p:spPr>
          <a:xfrm>
            <a:off x="5264400" y="2868200"/>
            <a:ext cx="905400" cy="598799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79" name="Shape 79"/>
          <p:cNvCxnSpPr/>
          <p:nvPr/>
        </p:nvCxnSpPr>
        <p:spPr>
          <a:xfrm rot="10800000" flipH="1">
            <a:off x="2657275" y="2936623"/>
            <a:ext cx="802500" cy="58740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0" name="Shape 80"/>
          <p:cNvCxnSpPr/>
          <p:nvPr/>
        </p:nvCxnSpPr>
        <p:spPr>
          <a:xfrm rot="10800000" flipH="1">
            <a:off x="5329200" y="1813350"/>
            <a:ext cx="852000" cy="464699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1" name="Shape 81"/>
          <p:cNvCxnSpPr/>
          <p:nvPr/>
        </p:nvCxnSpPr>
        <p:spPr>
          <a:xfrm>
            <a:off x="2520425" y="1767725"/>
            <a:ext cx="939300" cy="47310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82" name="Shape 82"/>
          <p:cNvSpPr/>
          <p:nvPr/>
        </p:nvSpPr>
        <p:spPr>
          <a:xfrm>
            <a:off x="5907625" y="1437000"/>
            <a:ext cx="1361398" cy="667199"/>
          </a:xfrm>
          <a:prstGeom prst="ellipse">
            <a:avLst/>
          </a:prstGeom>
          <a:solidFill>
            <a:srgbClr val="A4C2F4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Theme 2</a:t>
            </a:r>
          </a:p>
        </p:txBody>
      </p:sp>
      <p:sp>
        <p:nvSpPr>
          <p:cNvPr id="83" name="Shape 83"/>
          <p:cNvSpPr/>
          <p:nvPr/>
        </p:nvSpPr>
        <p:spPr>
          <a:xfrm>
            <a:off x="6014400" y="3368525"/>
            <a:ext cx="1683899" cy="667199"/>
          </a:xfrm>
          <a:prstGeom prst="ellipse">
            <a:avLst/>
          </a:prstGeom>
          <a:solidFill>
            <a:srgbClr val="B4A7D6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Employment</a:t>
            </a:r>
          </a:p>
        </p:txBody>
      </p:sp>
      <p:sp>
        <p:nvSpPr>
          <p:cNvPr id="84" name="Shape 84"/>
          <p:cNvSpPr/>
          <p:nvPr/>
        </p:nvSpPr>
        <p:spPr>
          <a:xfrm>
            <a:off x="1129675" y="3465575"/>
            <a:ext cx="2189700" cy="473100"/>
          </a:xfrm>
          <a:prstGeom prst="ellipse">
            <a:avLst/>
          </a:prstGeom>
          <a:solidFill>
            <a:srgbClr val="EA99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Communication</a:t>
            </a:r>
          </a:p>
        </p:txBody>
      </p:sp>
      <p:sp>
        <p:nvSpPr>
          <p:cNvPr id="85" name="Shape 85"/>
          <p:cNvSpPr/>
          <p:nvPr/>
        </p:nvSpPr>
        <p:spPr>
          <a:xfrm>
            <a:off x="1528225" y="1347475"/>
            <a:ext cx="1392598" cy="667199"/>
          </a:xfrm>
          <a:prstGeom prst="ellipse">
            <a:avLst/>
          </a:prstGeom>
          <a:solidFill>
            <a:srgbClr val="FFE5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Theme 1</a:t>
            </a:r>
          </a:p>
        </p:txBody>
      </p:sp>
      <p:sp>
        <p:nvSpPr>
          <p:cNvPr id="86" name="Shape 86"/>
          <p:cNvSpPr txBox="1"/>
          <p:nvPr/>
        </p:nvSpPr>
        <p:spPr>
          <a:xfrm>
            <a:off x="7150725" y="3706525"/>
            <a:ext cx="6569098" cy="766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cxnSp>
        <p:nvCxnSpPr>
          <p:cNvPr id="87" name="Shape 87"/>
          <p:cNvCxnSpPr/>
          <p:nvPr/>
        </p:nvCxnSpPr>
        <p:spPr>
          <a:xfrm rot="10800000">
            <a:off x="1562441" y="3022107"/>
            <a:ext cx="292799" cy="44490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8" name="Shape 88"/>
          <p:cNvCxnSpPr/>
          <p:nvPr/>
        </p:nvCxnSpPr>
        <p:spPr>
          <a:xfrm flipH="1">
            <a:off x="1243216" y="3937257"/>
            <a:ext cx="651899" cy="453599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89" name="Shape 89"/>
          <p:cNvSpPr/>
          <p:nvPr/>
        </p:nvSpPr>
        <p:spPr>
          <a:xfrm>
            <a:off x="285125" y="2572050"/>
            <a:ext cx="1950299" cy="473100"/>
          </a:xfrm>
          <a:prstGeom prst="ellipse">
            <a:avLst/>
          </a:prstGeom>
          <a:solidFill>
            <a:srgbClr val="EA99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1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Making friends</a:t>
            </a:r>
          </a:p>
        </p:txBody>
      </p:sp>
      <p:sp>
        <p:nvSpPr>
          <p:cNvPr id="90" name="Shape 90"/>
          <p:cNvSpPr/>
          <p:nvPr/>
        </p:nvSpPr>
        <p:spPr>
          <a:xfrm>
            <a:off x="141000" y="4359100"/>
            <a:ext cx="1950299" cy="473100"/>
          </a:xfrm>
          <a:prstGeom prst="ellipse">
            <a:avLst/>
          </a:prstGeom>
          <a:solidFill>
            <a:srgbClr val="EA99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1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Expressing opinions</a:t>
            </a:r>
          </a:p>
        </p:txBody>
      </p:sp>
      <p:sp>
        <p:nvSpPr>
          <p:cNvPr id="91" name="Shape 91"/>
          <p:cNvSpPr/>
          <p:nvPr/>
        </p:nvSpPr>
        <p:spPr>
          <a:xfrm>
            <a:off x="2813825" y="4445975"/>
            <a:ext cx="1950299" cy="473100"/>
          </a:xfrm>
          <a:prstGeom prst="ellipse">
            <a:avLst/>
          </a:prstGeom>
          <a:solidFill>
            <a:srgbClr val="EA9999"/>
          </a:solidFill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1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Applying for jobs</a:t>
            </a:r>
          </a:p>
        </p:txBody>
      </p:sp>
      <p:cxnSp>
        <p:nvCxnSpPr>
          <p:cNvPr id="92" name="Shape 92"/>
          <p:cNvCxnSpPr/>
          <p:nvPr/>
        </p:nvCxnSpPr>
        <p:spPr>
          <a:xfrm>
            <a:off x="2887316" y="3937257"/>
            <a:ext cx="648000" cy="521999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93" name="Shape 93"/>
          <p:cNvSpPr txBox="1"/>
          <p:nvPr/>
        </p:nvSpPr>
        <p:spPr>
          <a:xfrm>
            <a:off x="457200" y="414495"/>
            <a:ext cx="6811823" cy="5219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Mind Mapping</a:t>
            </a:r>
          </a:p>
        </p:txBody>
      </p:sp>
      <p:cxnSp>
        <p:nvCxnSpPr>
          <p:cNvPr id="94" name="Shape 94"/>
          <p:cNvCxnSpPr>
            <a:stCxn id="91" idx="6"/>
            <a:endCxn id="83" idx="3"/>
          </p:cNvCxnSpPr>
          <p:nvPr/>
        </p:nvCxnSpPr>
        <p:spPr>
          <a:xfrm rot="10800000" flipH="1">
            <a:off x="4764124" y="3937925"/>
            <a:ext cx="1497000" cy="74460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  <p:transition xmlns:p14="http://schemas.microsoft.com/office/powerpoint/2010/main"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 txBox="1"/>
          <p:nvPr/>
        </p:nvSpPr>
        <p:spPr>
          <a:xfrm>
            <a:off x="43200" y="2023800"/>
            <a:ext cx="9057600" cy="814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4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Why is education important 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4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in your community?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 sz="4000" b="1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4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20 word challenge!</a:t>
            </a:r>
          </a:p>
        </p:txBody>
      </p:sp>
      <p:sp>
        <p:nvSpPr>
          <p:cNvPr id="100" name="Shape 100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7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01" name="Shape 101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Question: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Shape 106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A teacher is _______. </a:t>
            </a:r>
          </a:p>
        </p:txBody>
      </p:sp>
      <p:sp>
        <p:nvSpPr>
          <p:cNvPr id="107" name="Shape 107"/>
          <p:cNvSpPr txBox="1">
            <a:spLocks noGrp="1"/>
          </p:cNvSpPr>
          <p:nvPr>
            <p:ph type="body" idx="1"/>
          </p:nvPr>
        </p:nvSpPr>
        <p:spPr>
          <a:xfrm>
            <a:off x="799200" y="1460500"/>
            <a:ext cx="7565099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24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  <a:rtl val="0"/>
              </a:rPr>
              <a:t>Fill in the blank! </a:t>
            </a:r>
          </a:p>
        </p:txBody>
      </p:sp>
      <p:sp>
        <p:nvSpPr>
          <p:cNvPr id="108" name="Shape 108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8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3" name="Shape 113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200150" y="381000"/>
            <a:ext cx="6743700" cy="4381500"/>
          </a:xfrm>
          <a:prstGeom prst="rect">
            <a:avLst/>
          </a:prstGeom>
          <a:noFill/>
          <a:ln>
            <a:noFill/>
          </a:ln>
        </p:spPr>
      </p:pic>
      <p:sp>
        <p:nvSpPr>
          <p:cNvPr id="114" name="Shape 114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9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theme/theme1.xml><?xml version="1.0" encoding="utf-8"?>
<a:theme xmlns:a="http://schemas.openxmlformats.org/drawingml/2006/main" name="modern">
  <a:themeElements>
    <a:clrScheme name="Custom 348">
      <a:dk1>
        <a:srgbClr val="000000"/>
      </a:dk1>
      <a:lt1>
        <a:srgbClr val="FFFFFF"/>
      </a:lt1>
      <a:dk2>
        <a:srgbClr val="191919"/>
      </a:dk2>
      <a:lt2>
        <a:srgbClr val="CCCCCC"/>
      </a:lt2>
      <a:accent1>
        <a:srgbClr val="7E5554"/>
      </a:accent1>
      <a:accent2>
        <a:srgbClr val="910A10"/>
      </a:accent2>
      <a:accent3>
        <a:srgbClr val="84294D"/>
      </a:accent3>
      <a:accent4>
        <a:srgbClr val="DA823B"/>
      </a:accent4>
      <a:accent5>
        <a:srgbClr val="625D3C"/>
      </a:accent5>
      <a:accent6>
        <a:srgbClr val="00384A"/>
      </a:accent6>
      <a:hlink>
        <a:srgbClr val="227A78"/>
      </a:hlink>
      <a:folHlink>
        <a:srgbClr val="394749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527</Words>
  <Application>Microsoft Macintosh PowerPoint</Application>
  <PresentationFormat>On-screen Show (16:9)</PresentationFormat>
  <Paragraphs>125</Paragraphs>
  <Slides>26</Slides>
  <Notes>26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27" baseType="lpstr">
      <vt:lpstr>modern</vt:lpstr>
      <vt:lpstr>PowerPoint Presentation</vt:lpstr>
      <vt:lpstr>Day 1 Teacher’s Role and Well-being </vt:lpstr>
      <vt:lpstr>Session 1 Objectives</vt:lpstr>
      <vt:lpstr>Question:</vt:lpstr>
      <vt:lpstr>PowerPoint Presentation</vt:lpstr>
      <vt:lpstr>PowerPoint Presentation</vt:lpstr>
      <vt:lpstr>Question:</vt:lpstr>
      <vt:lpstr>A teacher is _______. </vt:lpstr>
      <vt:lpstr>PowerPoint Presentation</vt:lpstr>
      <vt:lpstr>PowerPoint Presentation</vt:lpstr>
      <vt:lpstr>PowerPoint Presentation</vt:lpstr>
      <vt:lpstr>Day 1 Teacher’s Role and Well-being </vt:lpstr>
      <vt:lpstr>Education and the community</vt:lpstr>
      <vt:lpstr>Session 2 Objectives</vt:lpstr>
      <vt:lpstr>Code of Conduct</vt:lpstr>
      <vt:lpstr>The Consequences of Violating the Code of Conduct</vt:lpstr>
      <vt:lpstr>How to Report Misconduct</vt:lpstr>
      <vt:lpstr>PowerPoint Presentation</vt:lpstr>
      <vt:lpstr>Day 1 Teacher’s Role and Well-being </vt:lpstr>
      <vt:lpstr>Session 3 Objectives</vt:lpstr>
      <vt:lpstr>Well-being Reflection</vt:lpstr>
      <vt:lpstr>Conflict Resolution</vt:lpstr>
      <vt:lpstr>STOP</vt:lpstr>
      <vt:lpstr>THINK</vt:lpstr>
      <vt:lpstr>ACT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Mary Mendenhall</cp:lastModifiedBy>
  <cp:revision>10</cp:revision>
  <dcterms:modified xsi:type="dcterms:W3CDTF">2016-03-24T17:17:12Z</dcterms:modified>
</cp:coreProperties>
</file>