
<file path=[Content_Types].xml><?xml version="1.0" encoding="utf-8"?>
<Types xmlns="http://schemas.openxmlformats.org/package/2006/content-types">
  <Default Extension="xml" ContentType="application/xml"/>
  <Default Extension="jp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 id="2147483659" r:id="rId2"/>
  </p:sldMasterIdLst>
  <p:notesMasterIdLst>
    <p:notesMasterId r:id="rId5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527611E-3930-4038-B460-17AEA9BDA20B}">
  <a:tblStyle styleId="{D527611E-3930-4038-B460-17AEA9BDA20B}" styleName="Table_0">
    <a:wholeTbl>
      <a:tcStyle>
        <a:tcBdr>
          <a:left>
            <a:ln w="12700" cap="flat" cmpd="sng">
              <a:solidFill>
                <a:srgbClr val="000000"/>
              </a:solidFill>
              <a:prstDash val="solid"/>
              <a:round/>
              <a:headEnd type="none" w="med" len="med"/>
              <a:tailEnd type="none" w="med" len="med"/>
            </a:ln>
          </a:left>
          <a:right>
            <a:ln w="12700" cap="flat" cmpd="sng">
              <a:solidFill>
                <a:srgbClr val="000000"/>
              </a:solidFill>
              <a:prstDash val="solid"/>
              <a:round/>
              <a:headEnd type="none" w="med" len="med"/>
              <a:tailEnd type="none" w="med" len="med"/>
            </a:ln>
          </a:right>
          <a:top>
            <a:ln w="12700" cap="flat" cmpd="sng">
              <a:solidFill>
                <a:srgbClr val="000000"/>
              </a:solidFill>
              <a:prstDash val="solid"/>
              <a:round/>
              <a:headEnd type="none" w="med" len="med"/>
              <a:tailEnd type="none" w="med" len="med"/>
            </a:ln>
          </a:top>
          <a:bottom>
            <a:ln w="12700" cap="flat" cmpd="sng">
              <a:solidFill>
                <a:srgbClr val="000000"/>
              </a:solidFill>
              <a:prstDash val="solid"/>
              <a:round/>
              <a:headEnd type="none" w="med" len="med"/>
              <a:tailEnd type="none" w="med" len="med"/>
            </a:ln>
          </a:bottom>
          <a:insideH>
            <a:ln w="12700" cap="flat" cmpd="sng">
              <a:solidFill>
                <a:srgbClr val="000000"/>
              </a:solidFill>
              <a:prstDash val="solid"/>
              <a:round/>
              <a:headEnd type="none" w="med" len="med"/>
              <a:tailEnd type="none" w="med" len="med"/>
            </a:ln>
          </a:insideH>
          <a:insideV>
            <a:ln w="12700" cap="flat" cmpd="sng">
              <a:solidFill>
                <a:srgbClr val="000000"/>
              </a:solidFill>
              <a:prstDash val="solid"/>
              <a:round/>
              <a:headEnd type="none" w="med" len="med"/>
              <a:tailEnd type="none" w="med" len="med"/>
            </a:ln>
          </a:insideV>
        </a:tcBdr>
      </a:tcStyle>
    </a:wholeTbl>
  </a:tblStyle>
  <a:tblStyle styleId="{78F33F85-0181-4228-92D1-D189CF1AD85C}" styleName="Table_1">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0F56353B-E54C-4CE7-AEF7-E8EED03113E8}" styleName="Table_2"/>
  <a:tblStyle styleId="{51E35B00-90E6-40A2-A5EE-BD5E44EF9255}" styleName="Table_3">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5578C4B1-2B4B-496E-B40B-8D6AA217CDA1}" styleName="Table_4">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59C89EF5-0881-416B-9297-58BD20AFFB36}" styleName="Table_5"/>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7" d="100"/>
          <a:sy n="77" d="100"/>
        </p:scale>
        <p:origin x="-3312" y="-269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notesMaster" Target="notesMasters/notes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extLst>
      <p:ext uri="{BB962C8B-B14F-4D97-AF65-F5344CB8AC3E}">
        <p14:creationId xmlns:p14="http://schemas.microsoft.com/office/powerpoint/2010/main" val="3835525850"/>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0" name="Shape 12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4" name="Shape 13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1" name="Shape 14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7" name="Shape 16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4" name="Shape 17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1" name="Shape 18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6" name="Shape 4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8" name="Shape 1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5" name="Shape 19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2" name="Shape 20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2" name="Shape 22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29" name="Shape 22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6" name="Shape 23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Shape 2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43" name="Shape 24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3" name="Shape 5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57" name="Shape 25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Shape 2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2" name="Shape 26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69" name="Shape 26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76" name="Shape 27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285" name="Shape 2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298" name="Shape 2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Shape 3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03" name="Shape 30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0" name="Shape 31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17" name="Shape 31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24" name="Shape 32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31" name="Shape 33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0" name="Shape 34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47" name="Shape 34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374" name="Shape 3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381" name="Shape 3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200" b="0" i="0" u="none" strike="noStrike" cap="none" baseline="0">
              <a:solidFill>
                <a:schemeClr val="dk1"/>
              </a:solidFill>
              <a:latin typeface="Arial"/>
              <a:ea typeface="Arial"/>
              <a:cs typeface="Arial"/>
              <a:sym typeface="Arial"/>
            </a:endParaRPr>
          </a:p>
        </p:txBody>
      </p:sp>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Shape 3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93" name="Shape 39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Shape 3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0" name="Shape 400"/>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07" name="Shape 407"/>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Shape 4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4" name="Shape 41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7" name="Shape 6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Shape 4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21" name="Shape 42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Shape 4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35" name="Shape 43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Shape 4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2" name="Shape 44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Shape 4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49" name="Shape 44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2" name="Shape 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1" name="Shape 10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8" name="Shape 10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8"/>
        <p:cNvGrpSpPr/>
        <p:nvPr/>
      </p:nvGrpSpPr>
      <p:grpSpPr>
        <a:xfrm>
          <a:off x="0" y="0"/>
          <a:ext cx="0" cy="0"/>
          <a:chOff x="0" y="0"/>
          <a:chExt cx="0" cy="0"/>
        </a:xfrm>
      </p:grpSpPr>
      <p:sp>
        <p:nvSpPr>
          <p:cNvPr id="9" name="Shape 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64"/>
        <p:cNvGrpSpPr/>
        <p:nvPr/>
      </p:nvGrpSpPr>
      <p:grpSpPr>
        <a:xfrm>
          <a:off x="0" y="0"/>
          <a:ext cx="0" cy="0"/>
          <a:chOff x="0" y="0"/>
          <a:chExt cx="0" cy="0"/>
        </a:xfrm>
      </p:grpSpPr>
      <p:sp>
        <p:nvSpPr>
          <p:cNvPr id="365" name="Shape 365"/>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66" name="Shape 366"/>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7" name="Shape 367"/>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p:nvPr/>
        </p:nvSpPr>
        <p:spPr>
          <a:xfrm rot="10800000" flipH="1">
            <a:off x="0" y="3093233"/>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2" name="Shape 12"/>
          <p:cNvSpPr txBox="1">
            <a:spLocks noGrp="1"/>
          </p:cNvSpPr>
          <p:nvPr>
            <p:ph type="ctrTitle"/>
          </p:nvPr>
        </p:nvSpPr>
        <p:spPr>
          <a:xfrm>
            <a:off x="685800" y="1300757"/>
            <a:ext cx="7772400" cy="16841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a:lvl1pPr>
            <a:lvl2pPr marL="0" marR="0" indent="0" algn="l" rtl="0">
              <a:lnSpc>
                <a:spcPct val="100000"/>
              </a:lnSpc>
              <a:spcBef>
                <a:spcPts val="0"/>
              </a:spcBef>
              <a:spcAft>
                <a:spcPts val="0"/>
              </a:spcAft>
              <a:buClr>
                <a:schemeClr val="dk2"/>
              </a:buClr>
              <a:buFont typeface="Arial"/>
              <a:buNone/>
              <a:defRPr/>
            </a:lvl2pPr>
            <a:lvl3pPr marL="0" marR="0" indent="0" algn="l" rtl="0">
              <a:spcBef>
                <a:spcPts val="0"/>
              </a:spcBef>
              <a:buClr>
                <a:schemeClr val="dk2"/>
              </a:buClr>
              <a:buFont typeface="Arial"/>
              <a:buNone/>
              <a:defRPr/>
            </a:lvl3pPr>
            <a:lvl4pPr marL="0" marR="0" indent="0" algn="l" rtl="0">
              <a:spcBef>
                <a:spcPts val="0"/>
              </a:spcBef>
              <a:buClr>
                <a:schemeClr val="dk2"/>
              </a:buClr>
              <a:buFont typeface="Arial"/>
              <a:buNone/>
              <a:defRPr/>
            </a:lvl4pPr>
            <a:lvl5pPr marL="0" marR="0" indent="0" algn="l" rtl="0">
              <a:spcBef>
                <a:spcPts val="0"/>
              </a:spcBef>
              <a:buClr>
                <a:schemeClr val="dk2"/>
              </a:buClr>
              <a:buFont typeface="Arial"/>
              <a:buNone/>
              <a:defRPr/>
            </a:lvl5pPr>
            <a:lvl6pPr marL="0" marR="0" indent="0" algn="l" rtl="0">
              <a:spcBef>
                <a:spcPts val="0"/>
              </a:spcBef>
              <a:buClr>
                <a:schemeClr val="dk2"/>
              </a:buClr>
              <a:buFont typeface="Arial"/>
              <a:buNone/>
              <a:defRPr/>
            </a:lvl6pPr>
            <a:lvl7pPr marL="0" marR="0" indent="0" algn="l" rtl="0">
              <a:spcBef>
                <a:spcPts val="0"/>
              </a:spcBef>
              <a:buClr>
                <a:schemeClr val="dk2"/>
              </a:buClr>
              <a:buFont typeface="Arial"/>
              <a:buNone/>
              <a:defRPr/>
            </a:lvl7pPr>
            <a:lvl8pPr marL="0" marR="0" indent="0" algn="l" rtl="0">
              <a:spcBef>
                <a:spcPts val="0"/>
              </a:spcBef>
              <a:buClr>
                <a:schemeClr val="dk2"/>
              </a:buClr>
              <a:buFont typeface="Arial"/>
              <a:buNone/>
              <a:defRPr/>
            </a:lvl8pPr>
            <a:lvl9pPr marL="0" marR="0" indent="0" algn="l" rtl="0">
              <a:spcBef>
                <a:spcPts val="0"/>
              </a:spcBef>
              <a:buClr>
                <a:schemeClr val="dk2"/>
              </a:buClr>
              <a:buFont typeface="Arial"/>
              <a:buNone/>
              <a:defRPr/>
            </a:lvl9pPr>
          </a:lstStyle>
          <a:p>
            <a:endParaRPr/>
          </a:p>
        </p:txBody>
      </p:sp>
      <p:sp>
        <p:nvSpPr>
          <p:cNvPr id="13" name="Shape 13"/>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a:lvl1pPr>
            <a:lvl2pPr marL="0" marR="0" indent="0" algn="l" rtl="0">
              <a:lnSpc>
                <a:spcPct val="100000"/>
              </a:lnSpc>
              <a:spcBef>
                <a:spcPts val="0"/>
              </a:spcBef>
              <a:spcAft>
                <a:spcPts val="0"/>
              </a:spcAft>
              <a:buClr>
                <a:schemeClr val="lt2"/>
              </a:buClr>
              <a:buFont typeface="Arial"/>
              <a:buNone/>
              <a:defRPr/>
            </a:lvl2pPr>
            <a:lvl3pPr marL="0" marR="0" indent="0" algn="l" rtl="0">
              <a:lnSpc>
                <a:spcPct val="100000"/>
              </a:lnSpc>
              <a:spcBef>
                <a:spcPts val="0"/>
              </a:spcBef>
              <a:spcAft>
                <a:spcPts val="0"/>
              </a:spcAft>
              <a:buClr>
                <a:schemeClr val="lt2"/>
              </a:buClr>
              <a:buFont typeface="Arial"/>
              <a:buNone/>
              <a:defRPr/>
            </a:lvl3pPr>
            <a:lvl4pPr marL="0" marR="0" indent="0" algn="l" rtl="0">
              <a:lnSpc>
                <a:spcPct val="100000"/>
              </a:lnSpc>
              <a:spcBef>
                <a:spcPts val="0"/>
              </a:spcBef>
              <a:spcAft>
                <a:spcPts val="0"/>
              </a:spcAft>
              <a:buClr>
                <a:schemeClr val="lt2"/>
              </a:buClr>
              <a:buFont typeface="Arial"/>
              <a:buNone/>
              <a:defRPr/>
            </a:lvl4pPr>
            <a:lvl5pPr marL="0" marR="0" indent="0" algn="l" rtl="0">
              <a:lnSpc>
                <a:spcPct val="100000"/>
              </a:lnSpc>
              <a:spcBef>
                <a:spcPts val="0"/>
              </a:spcBef>
              <a:spcAft>
                <a:spcPts val="0"/>
              </a:spcAft>
              <a:buClr>
                <a:schemeClr val="lt2"/>
              </a:buClr>
              <a:buFont typeface="Arial"/>
              <a:buNone/>
              <a:defRPr/>
            </a:lvl5pPr>
            <a:lvl6pPr marL="0" marR="0" indent="0" algn="l" rtl="0">
              <a:lnSpc>
                <a:spcPct val="100000"/>
              </a:lnSpc>
              <a:spcBef>
                <a:spcPts val="0"/>
              </a:spcBef>
              <a:spcAft>
                <a:spcPts val="0"/>
              </a:spcAft>
              <a:buClr>
                <a:schemeClr val="lt2"/>
              </a:buClr>
              <a:buFont typeface="Arial"/>
              <a:buNone/>
              <a:defRPr/>
            </a:lvl6pPr>
            <a:lvl7pPr marL="0" marR="0" indent="0" algn="l" rtl="0">
              <a:lnSpc>
                <a:spcPct val="100000"/>
              </a:lnSpc>
              <a:spcBef>
                <a:spcPts val="0"/>
              </a:spcBef>
              <a:spcAft>
                <a:spcPts val="0"/>
              </a:spcAft>
              <a:buClr>
                <a:schemeClr val="lt2"/>
              </a:buClr>
              <a:buFont typeface="Arial"/>
              <a:buNone/>
              <a:defRPr/>
            </a:lvl7pPr>
            <a:lvl8pPr marL="0" marR="0" indent="0" algn="l" rtl="0">
              <a:lnSpc>
                <a:spcPct val="100000"/>
              </a:lnSpc>
              <a:spcBef>
                <a:spcPts val="0"/>
              </a:spcBef>
              <a:spcAft>
                <a:spcPts val="0"/>
              </a:spcAft>
              <a:buClr>
                <a:schemeClr val="lt2"/>
              </a:buClr>
              <a:buFont typeface="Arial"/>
              <a:buNone/>
              <a:defRPr/>
            </a:lvl8pPr>
            <a:lvl9pPr marL="0" marR="0" indent="0" algn="l" rtl="0">
              <a:lnSpc>
                <a:spcPct val="100000"/>
              </a:lnSpc>
              <a:spcBef>
                <a:spcPts val="0"/>
              </a:spcBef>
              <a:spcAft>
                <a:spcPts val="0"/>
              </a:spcAft>
              <a:buClr>
                <a:schemeClr val="lt2"/>
              </a:buClr>
              <a:buFont typeface="Arial"/>
              <a:buNone/>
              <a:defRPr/>
            </a:lvl9pPr>
          </a:lstStyle>
          <a:p>
            <a:endParaRPr/>
          </a:p>
        </p:txBody>
      </p:sp>
      <p:sp>
        <p:nvSpPr>
          <p:cNvPr id="14" name="Shape 1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17" name="Shape 17"/>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9" name="Shape 1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0"/>
        <p:cNvGrpSpPr/>
        <p:nvPr/>
      </p:nvGrpSpPr>
      <p:grpSpPr>
        <a:xfrm>
          <a:off x="0" y="0"/>
          <a:ext cx="0" cy="0"/>
          <a:chOff x="0" y="0"/>
          <a:chExt cx="0" cy="0"/>
        </a:xfrm>
      </p:grpSpPr>
      <p:sp>
        <p:nvSpPr>
          <p:cNvPr id="21" name="Shape 21"/>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2" name="Shape 2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3" name="Shape 2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26" name="Shape 26"/>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7" name="Shape 27"/>
          <p:cNvSpPr txBox="1">
            <a:spLocks noGrp="1"/>
          </p:cNvSpPr>
          <p:nvPr>
            <p:ph type="body" idx="1"/>
          </p:nvPr>
        </p:nvSpPr>
        <p:spPr>
          <a:xfrm>
            <a:off x="457200" y="1460499"/>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8" name="Shape 28"/>
          <p:cNvSpPr txBox="1">
            <a:spLocks noGrp="1"/>
          </p:cNvSpPr>
          <p:nvPr>
            <p:ph type="body" idx="2"/>
          </p:nvPr>
        </p:nvSpPr>
        <p:spPr>
          <a:xfrm>
            <a:off x="4656667" y="1461908"/>
            <a:ext cx="4030200" cy="3465298"/>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9" name="Shape 2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Caption">
    <p:spTree>
      <p:nvGrpSpPr>
        <p:cNvPr id="1" name="Shape 30"/>
        <p:cNvGrpSpPr/>
        <p:nvPr/>
      </p:nvGrpSpPr>
      <p:grpSpPr>
        <a:xfrm>
          <a:off x="0" y="0"/>
          <a:ext cx="0" cy="0"/>
          <a:chOff x="0" y="0"/>
          <a:chExt cx="0" cy="0"/>
        </a:xfrm>
      </p:grpSpPr>
      <p:sp>
        <p:nvSpPr>
          <p:cNvPr id="31" name="Shape 31"/>
          <p:cNvSpPr/>
          <p:nvPr/>
        </p:nvSpPr>
        <p:spPr>
          <a:xfrm>
            <a:off x="0" y="4406308"/>
            <a:ext cx="8686800" cy="5195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2" name="Shape 32"/>
          <p:cNvSpPr txBox="1">
            <a:spLocks noGrp="1"/>
          </p:cNvSpPr>
          <p:nvPr>
            <p:ph type="body" idx="1"/>
          </p:nvPr>
        </p:nvSpPr>
        <p:spPr>
          <a:xfrm>
            <a:off x="457200" y="4406308"/>
            <a:ext cx="8229600" cy="519599"/>
          </a:xfrm>
          <a:prstGeom prst="rect">
            <a:avLst/>
          </a:prstGeom>
          <a:noFill/>
          <a:ln>
            <a:noFill/>
          </a:ln>
        </p:spPr>
        <p:txBody>
          <a:bodyPr lIns="91425" tIns="91425" rIns="91425" bIns="91425" anchor="ctr" anchorCtr="0"/>
          <a:lstStyle>
            <a:lvl1pPr rtl="0">
              <a:spcBef>
                <a:spcPts val="0"/>
              </a:spcBef>
              <a:buClr>
                <a:schemeClr val="lt1"/>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3" name="Shape 3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Arial"/>
              <a:buNone/>
            </a:pPr>
            <a:fld id="{00000000-1234-1234-1234-123412341234}" type="slidenum">
              <a:rPr lang="en" sz="1300" b="0" i="0" u="none" strike="noStrike" cap="none" baseline="0">
                <a:solidFill>
                  <a:schemeClr val="dk1"/>
                </a:solidFill>
                <a:latin typeface="Arial"/>
                <a:ea typeface="Arial"/>
                <a:cs typeface="Arial"/>
                <a:sym typeface="Arial"/>
              </a:rPr>
              <a:t>‹#›</a:t>
            </a:fld>
            <a:endParaRPr lang="en" sz="13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52"/>
        <p:cNvGrpSpPr/>
        <p:nvPr/>
      </p:nvGrpSpPr>
      <p:grpSpPr>
        <a:xfrm>
          <a:off x="0" y="0"/>
          <a:ext cx="0" cy="0"/>
          <a:chOff x="0" y="0"/>
          <a:chExt cx="0" cy="0"/>
        </a:xfrm>
      </p:grpSpPr>
      <p:sp>
        <p:nvSpPr>
          <p:cNvPr id="353" name="Shape 35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54"/>
        <p:cNvGrpSpPr/>
        <p:nvPr/>
      </p:nvGrpSpPr>
      <p:grpSpPr>
        <a:xfrm>
          <a:off x="0" y="0"/>
          <a:ext cx="0" cy="0"/>
          <a:chOff x="0" y="0"/>
          <a:chExt cx="0" cy="0"/>
        </a:xfrm>
      </p:grpSpPr>
      <p:sp>
        <p:nvSpPr>
          <p:cNvPr id="355" name="Shape 355"/>
          <p:cNvSpPr/>
          <p:nvPr/>
        </p:nvSpPr>
        <p:spPr>
          <a:xfrm rot="10800000" flipH="1">
            <a:off x="0" y="3093232"/>
            <a:ext cx="8458200" cy="712499"/>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56" name="Shape 356"/>
          <p:cNvSpPr txBox="1">
            <a:spLocks noGrp="1"/>
          </p:cNvSpPr>
          <p:nvPr>
            <p:ph type="ctrTitle"/>
          </p:nvPr>
        </p:nvSpPr>
        <p:spPr>
          <a:xfrm>
            <a:off x="685800" y="1300757"/>
            <a:ext cx="7772400" cy="16841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dk2"/>
              </a:buClr>
              <a:buFont typeface="Arial"/>
              <a:buNone/>
              <a:defRPr sz="1800" b="0" i="0" u="none" strike="noStrike" cap="none" baseline="0"/>
            </a:lvl2pPr>
            <a:lvl3pPr marL="0" marR="0" indent="0" algn="l" rtl="0">
              <a:spcBef>
                <a:spcPts val="0"/>
              </a:spcBef>
              <a:buClr>
                <a:schemeClr val="dk2"/>
              </a:buClr>
              <a:buFont typeface="Arial"/>
              <a:buNone/>
              <a:defRPr sz="1800" b="0" i="0" u="none" strike="noStrike" cap="none" baseline="0"/>
            </a:lvl3pPr>
            <a:lvl4pPr marL="0" marR="0" indent="0" algn="l" rtl="0">
              <a:spcBef>
                <a:spcPts val="0"/>
              </a:spcBef>
              <a:buClr>
                <a:schemeClr val="dk2"/>
              </a:buClr>
              <a:buFont typeface="Arial"/>
              <a:buNone/>
              <a:defRPr sz="1800" b="0" i="0" u="none" strike="noStrike" cap="none" baseline="0"/>
            </a:lvl4pPr>
            <a:lvl5pPr marL="0" marR="0" indent="0" algn="l" rtl="0">
              <a:spcBef>
                <a:spcPts val="0"/>
              </a:spcBef>
              <a:buClr>
                <a:schemeClr val="dk2"/>
              </a:buClr>
              <a:buFont typeface="Arial"/>
              <a:buNone/>
              <a:defRPr sz="1800" b="0" i="0" u="none" strike="noStrike" cap="none" baseline="0"/>
            </a:lvl5pPr>
            <a:lvl6pPr marL="0" marR="0" indent="0" algn="l" rtl="0">
              <a:spcBef>
                <a:spcPts val="0"/>
              </a:spcBef>
              <a:buClr>
                <a:schemeClr val="dk2"/>
              </a:buClr>
              <a:buFont typeface="Arial"/>
              <a:buNone/>
              <a:defRPr sz="1800" b="0" i="0" u="none" strike="noStrike" cap="none" baseline="0"/>
            </a:lvl6pPr>
            <a:lvl7pPr marL="0" marR="0" indent="0" algn="l" rtl="0">
              <a:spcBef>
                <a:spcPts val="0"/>
              </a:spcBef>
              <a:buClr>
                <a:schemeClr val="dk2"/>
              </a:buClr>
              <a:buFont typeface="Arial"/>
              <a:buNone/>
              <a:defRPr sz="1800" b="0" i="0" u="none" strike="noStrike" cap="none" baseline="0"/>
            </a:lvl7pPr>
            <a:lvl8pPr marL="0" marR="0" indent="0" algn="l" rtl="0">
              <a:spcBef>
                <a:spcPts val="0"/>
              </a:spcBef>
              <a:buClr>
                <a:schemeClr val="dk2"/>
              </a:buClr>
              <a:buFont typeface="Arial"/>
              <a:buNone/>
              <a:defRPr sz="1800" b="0" i="0" u="none" strike="noStrike" cap="none" baseline="0"/>
            </a:lvl8pPr>
            <a:lvl9pPr marL="0" marR="0" indent="0" algn="l" rtl="0">
              <a:spcBef>
                <a:spcPts val="0"/>
              </a:spcBef>
              <a:buClr>
                <a:schemeClr val="dk2"/>
              </a:buClr>
              <a:buFont typeface="Arial"/>
              <a:buNone/>
              <a:defRPr sz="1800" b="0" i="0" u="none" strike="noStrike" cap="none" baseline="0"/>
            </a:lvl9pPr>
          </a:lstStyle>
          <a:p>
            <a:endParaRPr/>
          </a:p>
        </p:txBody>
      </p:sp>
      <p:sp>
        <p:nvSpPr>
          <p:cNvPr id="357" name="Shape 357"/>
          <p:cNvSpPr txBox="1">
            <a:spLocks noGrp="1"/>
          </p:cNvSpPr>
          <p:nvPr>
            <p:ph type="subTitle" idx="1"/>
          </p:nvPr>
        </p:nvSpPr>
        <p:spPr>
          <a:xfrm>
            <a:off x="685800" y="3093357"/>
            <a:ext cx="7772400" cy="712499"/>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0"/>
              </a:spcBef>
              <a:spcAft>
                <a:spcPts val="0"/>
              </a:spcAft>
              <a:buClr>
                <a:schemeClr val="lt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358" name="Shape 358"/>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359"/>
        <p:cNvGrpSpPr/>
        <p:nvPr/>
      </p:nvGrpSpPr>
      <p:grpSpPr>
        <a:xfrm>
          <a:off x="0" y="0"/>
          <a:ext cx="0" cy="0"/>
          <a:chOff x="0" y="0"/>
          <a:chExt cx="0" cy="0"/>
        </a:xfrm>
      </p:grpSpPr>
      <p:sp>
        <p:nvSpPr>
          <p:cNvPr id="360" name="Shape 360"/>
          <p:cNvSpPr/>
          <p:nvPr/>
        </p:nvSpPr>
        <p:spPr>
          <a:xfrm>
            <a:off x="0" y="205977"/>
            <a:ext cx="8686800" cy="1165500"/>
          </a:xfrm>
          <a:prstGeom prst="rect">
            <a:avLst/>
          </a:prstGeom>
          <a:solidFill>
            <a:schemeClr val="dk2"/>
          </a:solid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361" name="Shape 361"/>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2" name="Shape 362"/>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63" name="Shape 363"/>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theme" Target="../theme/theme2.xml"/><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a:lvl1pPr>
            <a:lvl2pPr marL="0" marR="0" indent="0" algn="l" rtl="0">
              <a:lnSpc>
                <a:spcPct val="100000"/>
              </a:lnSpc>
              <a:spcBef>
                <a:spcPts val="0"/>
              </a:spcBef>
              <a:spcAft>
                <a:spcPts val="0"/>
              </a:spcAft>
              <a:buClr>
                <a:schemeClr val="lt1"/>
              </a:buClr>
              <a:buFont typeface="Arial"/>
              <a:buNone/>
              <a:defRPr/>
            </a:lvl2pPr>
            <a:lvl3pPr marL="0" marR="0" indent="0" algn="l" rtl="0">
              <a:spcBef>
                <a:spcPts val="0"/>
              </a:spcBef>
              <a:buClr>
                <a:schemeClr val="lt1"/>
              </a:buClr>
              <a:buFont typeface="Arial"/>
              <a:buNone/>
              <a:defRPr/>
            </a:lvl3pPr>
            <a:lvl4pPr marL="0" marR="0" indent="0" algn="l" rtl="0">
              <a:spcBef>
                <a:spcPts val="0"/>
              </a:spcBef>
              <a:buClr>
                <a:schemeClr val="lt1"/>
              </a:buClr>
              <a:buFont typeface="Arial"/>
              <a:buNone/>
              <a:defRPr/>
            </a:lvl4pPr>
            <a:lvl5pPr marL="0" marR="0" indent="0" algn="l" rtl="0">
              <a:spcBef>
                <a:spcPts val="0"/>
              </a:spcBef>
              <a:buClr>
                <a:schemeClr val="lt1"/>
              </a:buClr>
              <a:buFont typeface="Arial"/>
              <a:buNone/>
              <a:defRPr/>
            </a:lvl5pPr>
            <a:lvl6pPr marL="0" marR="0" indent="0" algn="l" rtl="0">
              <a:spcBef>
                <a:spcPts val="0"/>
              </a:spcBef>
              <a:buClr>
                <a:schemeClr val="lt1"/>
              </a:buClr>
              <a:buFont typeface="Arial"/>
              <a:buNone/>
              <a:defRPr/>
            </a:lvl6pPr>
            <a:lvl7pPr marL="0" marR="0" indent="0" algn="l" rtl="0">
              <a:spcBef>
                <a:spcPts val="0"/>
              </a:spcBef>
              <a:buClr>
                <a:schemeClr val="lt1"/>
              </a:buClr>
              <a:buFont typeface="Arial"/>
              <a:buNone/>
              <a:defRPr/>
            </a:lvl7pPr>
            <a:lvl8pPr marL="0" marR="0" indent="0" algn="l" rtl="0">
              <a:spcBef>
                <a:spcPts val="0"/>
              </a:spcBef>
              <a:buClr>
                <a:schemeClr val="lt1"/>
              </a:buClr>
              <a:buFont typeface="Arial"/>
              <a:buNone/>
              <a:defRPr/>
            </a:lvl8pPr>
            <a:lvl9pPr marL="0" marR="0" indent="0" algn="l" rtl="0">
              <a:spcBef>
                <a:spcPts val="0"/>
              </a:spcBef>
              <a:buClr>
                <a:schemeClr val="lt1"/>
              </a:buClr>
              <a:buFont typeface="Arial"/>
              <a:buNone/>
              <a:defRPr/>
            </a:lvl9pPr>
          </a:lstStyle>
          <a:p>
            <a:endParaRPr/>
          </a:p>
        </p:txBody>
      </p:sp>
      <p:sp>
        <p:nvSpPr>
          <p:cNvPr id="6" name="Shape 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a:lvl1pPr>
            <a:lvl2pPr marL="0" marR="0" indent="0" algn="l" rtl="0">
              <a:lnSpc>
                <a:spcPct val="100000"/>
              </a:lnSpc>
              <a:spcBef>
                <a:spcPts val="480"/>
              </a:spcBef>
              <a:spcAft>
                <a:spcPts val="0"/>
              </a:spcAft>
              <a:buClr>
                <a:schemeClr val="dk2"/>
              </a:buClr>
              <a:buFont typeface="Arial"/>
              <a:buNone/>
              <a:defRPr/>
            </a:lvl2pPr>
            <a:lvl3pPr marL="0" marR="0" indent="0" algn="l" rtl="0">
              <a:lnSpc>
                <a:spcPct val="100000"/>
              </a:lnSpc>
              <a:spcBef>
                <a:spcPts val="480"/>
              </a:spcBef>
              <a:spcAft>
                <a:spcPts val="0"/>
              </a:spcAft>
              <a:buClr>
                <a:schemeClr val="dk2"/>
              </a:buClr>
              <a:buFont typeface="Arial"/>
              <a:buNone/>
              <a:defRPr/>
            </a:lvl3pPr>
            <a:lvl4pPr marL="0" marR="0" indent="0" algn="l" rtl="0">
              <a:lnSpc>
                <a:spcPct val="100000"/>
              </a:lnSpc>
              <a:spcBef>
                <a:spcPts val="360"/>
              </a:spcBef>
              <a:spcAft>
                <a:spcPts val="0"/>
              </a:spcAft>
              <a:buClr>
                <a:schemeClr val="dk2"/>
              </a:buClr>
              <a:buFont typeface="Arial"/>
              <a:buNone/>
              <a:defRPr/>
            </a:lvl4pPr>
            <a:lvl5pPr marL="0" marR="0" indent="0" algn="l" rtl="0">
              <a:lnSpc>
                <a:spcPct val="100000"/>
              </a:lnSpc>
              <a:spcBef>
                <a:spcPts val="360"/>
              </a:spcBef>
              <a:spcAft>
                <a:spcPts val="0"/>
              </a:spcAft>
              <a:buClr>
                <a:schemeClr val="dk2"/>
              </a:buClr>
              <a:buFont typeface="Arial"/>
              <a:buNone/>
              <a:defRPr/>
            </a:lvl5pPr>
            <a:lvl6pPr marL="0" marR="0" indent="0" algn="l" rtl="0">
              <a:lnSpc>
                <a:spcPct val="100000"/>
              </a:lnSpc>
              <a:spcBef>
                <a:spcPts val="360"/>
              </a:spcBef>
              <a:spcAft>
                <a:spcPts val="0"/>
              </a:spcAft>
              <a:buClr>
                <a:schemeClr val="dk2"/>
              </a:buClr>
              <a:buFont typeface="Arial"/>
              <a:buNone/>
              <a:defRPr/>
            </a:lvl6pPr>
            <a:lvl7pPr marL="0" marR="0" indent="0" algn="l" rtl="0">
              <a:lnSpc>
                <a:spcPct val="100000"/>
              </a:lnSpc>
              <a:spcBef>
                <a:spcPts val="360"/>
              </a:spcBef>
              <a:spcAft>
                <a:spcPts val="0"/>
              </a:spcAft>
              <a:buClr>
                <a:schemeClr val="dk2"/>
              </a:buClr>
              <a:buFont typeface="Arial"/>
              <a:buNone/>
              <a:defRPr/>
            </a:lvl7pPr>
            <a:lvl8pPr marL="0" marR="0" indent="0" algn="l" rtl="0">
              <a:lnSpc>
                <a:spcPct val="100000"/>
              </a:lnSpc>
              <a:spcBef>
                <a:spcPts val="360"/>
              </a:spcBef>
              <a:spcAft>
                <a:spcPts val="0"/>
              </a:spcAft>
              <a:buClr>
                <a:schemeClr val="dk2"/>
              </a:buClr>
              <a:buFont typeface="Arial"/>
              <a:buNone/>
              <a:defRPr/>
            </a:lvl8pPr>
            <a:lvl9pPr marL="0" marR="0" indent="0" algn="l" rtl="0">
              <a:lnSpc>
                <a:spcPct val="100000"/>
              </a:lnSpc>
              <a:spcBef>
                <a:spcPts val="360"/>
              </a:spcBef>
              <a:spcAft>
                <a:spcPts val="0"/>
              </a:spcAft>
              <a:buClr>
                <a:schemeClr val="dk2"/>
              </a:buClr>
              <a:buFont typeface="Arial"/>
              <a:buNone/>
              <a:defRPr/>
            </a:lvl9pPr>
          </a:lstStyle>
          <a:p>
            <a:endParaRPr/>
          </a:p>
        </p:txBody>
      </p:sp>
      <p:sp>
        <p:nvSpPr>
          <p:cNvPr id="7" name="Shape 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chemeClr val="lt1"/>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0"/>
              </a:spcBef>
              <a:spcAft>
                <a:spcPts val="0"/>
              </a:spcAft>
              <a:buClr>
                <a:schemeClr val="lt1"/>
              </a:buClr>
              <a:buFont typeface="Arial"/>
              <a:buNone/>
              <a:defRPr sz="1800" b="0" i="0" u="none" strike="noStrike" cap="none" baseline="0"/>
            </a:lvl2pPr>
            <a:lvl3pPr marL="0" marR="0" indent="0" algn="l" rtl="0">
              <a:spcBef>
                <a:spcPts val="0"/>
              </a:spcBef>
              <a:buClr>
                <a:schemeClr val="lt1"/>
              </a:buClr>
              <a:buFont typeface="Arial"/>
              <a:buNone/>
              <a:defRPr sz="1800" b="0" i="0" u="none" strike="noStrike" cap="none" baseline="0"/>
            </a:lvl3pPr>
            <a:lvl4pPr marL="0" marR="0" indent="0" algn="l" rtl="0">
              <a:spcBef>
                <a:spcPts val="0"/>
              </a:spcBef>
              <a:buClr>
                <a:schemeClr val="lt1"/>
              </a:buClr>
              <a:buFont typeface="Arial"/>
              <a:buNone/>
              <a:defRPr sz="1800" b="0" i="0" u="none" strike="noStrike" cap="none" baseline="0"/>
            </a:lvl4pPr>
            <a:lvl5pPr marL="0" marR="0" indent="0" algn="l" rtl="0">
              <a:spcBef>
                <a:spcPts val="0"/>
              </a:spcBef>
              <a:buClr>
                <a:schemeClr val="lt1"/>
              </a:buClr>
              <a:buFont typeface="Arial"/>
              <a:buNone/>
              <a:defRPr sz="1800" b="0" i="0" u="none" strike="noStrike" cap="none" baseline="0"/>
            </a:lvl5pPr>
            <a:lvl6pPr marL="0" marR="0" indent="0" algn="l" rtl="0">
              <a:spcBef>
                <a:spcPts val="0"/>
              </a:spcBef>
              <a:buClr>
                <a:schemeClr val="lt1"/>
              </a:buClr>
              <a:buFont typeface="Arial"/>
              <a:buNone/>
              <a:defRPr sz="1800" b="0" i="0" u="none" strike="noStrike" cap="none" baseline="0"/>
            </a:lvl6pPr>
            <a:lvl7pPr marL="0" marR="0" indent="0" algn="l" rtl="0">
              <a:spcBef>
                <a:spcPts val="0"/>
              </a:spcBef>
              <a:buClr>
                <a:schemeClr val="lt1"/>
              </a:buClr>
              <a:buFont typeface="Arial"/>
              <a:buNone/>
              <a:defRPr sz="1800" b="0" i="0" u="none" strike="noStrike" cap="none" baseline="0"/>
            </a:lvl7pPr>
            <a:lvl8pPr marL="0" marR="0" indent="0" algn="l" rtl="0">
              <a:spcBef>
                <a:spcPts val="0"/>
              </a:spcBef>
              <a:buClr>
                <a:schemeClr val="lt1"/>
              </a:buClr>
              <a:buFont typeface="Arial"/>
              <a:buNone/>
              <a:defRPr sz="1800" b="0" i="0" u="none" strike="noStrike" cap="none" baseline="0"/>
            </a:lvl8pPr>
            <a:lvl9pPr marL="0" marR="0" indent="0" algn="l" rtl="0">
              <a:spcBef>
                <a:spcPts val="0"/>
              </a:spcBef>
              <a:buClr>
                <a:schemeClr val="lt1"/>
              </a:buClr>
              <a:buFont typeface="Arial"/>
              <a:buNone/>
              <a:defRPr sz="1800" b="0" i="0" u="none" strike="noStrike" cap="none" baseline="0"/>
            </a:lvl9pPr>
          </a:lstStyle>
          <a:p>
            <a:endParaRPr/>
          </a:p>
        </p:txBody>
      </p:sp>
      <p:sp>
        <p:nvSpPr>
          <p:cNvPr id="350" name="Shape 350"/>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lstStyle>
            <a:lvl1pPr marL="0" marR="0" indent="0" algn="l" rtl="0">
              <a:lnSpc>
                <a:spcPct val="100000"/>
              </a:lnSpc>
              <a:spcBef>
                <a:spcPts val="60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1pPr>
            <a:lvl2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2pPr>
            <a:lvl3pPr marL="0" marR="0" indent="0" algn="l" rtl="0">
              <a:lnSpc>
                <a:spcPct val="100000"/>
              </a:lnSpc>
              <a:spcBef>
                <a:spcPts val="48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3pPr>
            <a:lvl4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4pPr>
            <a:lvl5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5pPr>
            <a:lvl6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6pPr>
            <a:lvl7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7pPr>
            <a:lvl8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8pPr>
            <a:lvl9pPr marL="0" marR="0" indent="0" algn="l" rtl="0">
              <a:lnSpc>
                <a:spcPct val="100000"/>
              </a:lnSpc>
              <a:spcBef>
                <a:spcPts val="360"/>
              </a:spcBef>
              <a:spcAft>
                <a:spcPts val="0"/>
              </a:spcAft>
              <a:buClr>
                <a:schemeClr val="dk2"/>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351" name="Shape 351"/>
          <p:cNvSpPr txBox="1">
            <a:spLocks noGrp="1"/>
          </p:cNvSpPr>
          <p:nvPr>
            <p:ph type="sldNum" idx="12"/>
          </p:nvPr>
        </p:nvSpPr>
        <p:spPr>
          <a:xfrm>
            <a:off x="8556789"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a:t>
            </a:fld>
            <a:endParaRPr lang="en" sz="1300" b="0" i="0" u="none" strike="noStrike" cap="none" baseline="0">
              <a:solidFill>
                <a:schemeClr val="dk2"/>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6.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5.xml"/><Relationship Id="rId3" Type="http://schemas.openxmlformats.org/officeDocument/2006/relationships/image" Target="../media/image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a:t>
            </a:fld>
            <a:endParaRPr lang="en" sz="1300" b="0" i="0" u="none" strike="noStrike" cap="none" baseline="0">
              <a:solidFill>
                <a:schemeClr val="dk2"/>
              </a:solidFill>
              <a:latin typeface="Arial"/>
              <a:ea typeface="Arial"/>
              <a:cs typeface="Arial"/>
              <a:sym typeface="Arial"/>
            </a:endParaRPr>
          </a:p>
        </p:txBody>
      </p:sp>
      <p:sp>
        <p:nvSpPr>
          <p:cNvPr id="4" name="TextBox 3"/>
          <p:cNvSpPr txBox="1"/>
          <p:nvPr/>
        </p:nvSpPr>
        <p:spPr>
          <a:xfrm>
            <a:off x="0" y="273248"/>
            <a:ext cx="9143999" cy="400110"/>
          </a:xfrm>
          <a:prstGeom prst="rect">
            <a:avLst/>
          </a:prstGeom>
          <a:noFill/>
        </p:spPr>
        <p:txBody>
          <a:bodyPr wrap="square" rtlCol="0">
            <a:spAutoFit/>
          </a:bodyPr>
          <a:lstStyle/>
          <a:p>
            <a:pPr algn="ctr"/>
            <a:r>
              <a:rPr lang="en-US" sz="2000" b="1" dirty="0" smtClean="0"/>
              <a:t>Core Competencies for Primary School Teachers in Crisis Contexts</a:t>
            </a:r>
            <a:endParaRPr lang="en-US" sz="2000" b="1" dirty="0"/>
          </a:p>
        </p:txBody>
      </p:sp>
      <p:pic>
        <p:nvPicPr>
          <p:cNvPr id="3" name="Picture 2"/>
          <p:cNvPicPr>
            <a:picLocks noChangeAspect="1"/>
          </p:cNvPicPr>
          <p:nvPr/>
        </p:nvPicPr>
        <p:blipFill>
          <a:blip r:embed="rId3"/>
          <a:stretch>
            <a:fillRect/>
          </a:stretch>
        </p:blipFill>
        <p:spPr>
          <a:xfrm>
            <a:off x="2400300" y="571500"/>
            <a:ext cx="4330700" cy="4000500"/>
          </a:xfrm>
          <a:prstGeom prst="rect">
            <a:avLst/>
          </a:prstGeom>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Warm Up</a:t>
            </a:r>
          </a:p>
        </p:txBody>
      </p:sp>
      <p:sp>
        <p:nvSpPr>
          <p:cNvPr id="111" name="Shape 111"/>
          <p:cNvSpPr txBox="1">
            <a:spLocks noGrp="1"/>
          </p:cNvSpPr>
          <p:nvPr>
            <p:ph type="body" idx="1"/>
          </p:nvPr>
        </p:nvSpPr>
        <p:spPr>
          <a:xfrm>
            <a:off x="3173150" y="1460500"/>
            <a:ext cx="55137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1" i="0" u="none" strike="noStrike" cap="none" baseline="0">
                <a:solidFill>
                  <a:srgbClr val="000000"/>
                </a:solidFill>
                <a:latin typeface="Arial"/>
                <a:ea typeface="Arial"/>
                <a:cs typeface="Arial"/>
                <a:sym typeface="Arial"/>
              </a:rPr>
              <a:t>SUN= A positive thing that happened today!</a:t>
            </a:r>
          </a:p>
          <a:p>
            <a:pPr marL="0" marR="0" lvl="0" indent="0" algn="l" rtl="0">
              <a:lnSpc>
                <a:spcPct val="100000"/>
              </a:lnSpc>
              <a:spcBef>
                <a:spcPts val="0"/>
              </a:spcBef>
              <a:spcAft>
                <a:spcPts val="0"/>
              </a:spcAft>
              <a:buClr>
                <a:schemeClr val="dk2"/>
              </a:buClr>
              <a:buFont typeface="Arial"/>
              <a:buNone/>
            </a:pPr>
            <a:endParaRPr sz="2400" b="1"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2400" b="1" i="0" u="none" strike="noStrike" cap="none" baseline="0">
                <a:solidFill>
                  <a:srgbClr val="000000"/>
                </a:solidFill>
                <a:latin typeface="Arial"/>
                <a:ea typeface="Arial"/>
                <a:cs typeface="Arial"/>
                <a:sym typeface="Arial"/>
              </a:rPr>
              <a:t>RAIN STORM= A challenging thing that happened today.</a:t>
            </a:r>
          </a:p>
          <a:p>
            <a:pPr marL="0" marR="0" lvl="0" indent="0" algn="l" rtl="0">
              <a:lnSpc>
                <a:spcPct val="100000"/>
              </a:lnSpc>
              <a:spcBef>
                <a:spcPts val="0"/>
              </a:spcBef>
              <a:spcAft>
                <a:spcPts val="0"/>
              </a:spcAft>
              <a:buClr>
                <a:schemeClr val="dk2"/>
              </a:buClr>
              <a:buFont typeface="Arial"/>
              <a:buNone/>
            </a:pPr>
            <a:endParaRPr sz="2400" b="1"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2"/>
              </a:buClr>
              <a:buSzPct val="25000"/>
              <a:buFont typeface="Arial"/>
              <a:buNone/>
            </a:pPr>
            <a:r>
              <a:rPr lang="en" sz="2400" b="1" i="0" u="none" strike="noStrike" cap="none" baseline="0">
                <a:solidFill>
                  <a:srgbClr val="000000"/>
                </a:solidFill>
                <a:latin typeface="Arial"/>
                <a:ea typeface="Arial"/>
                <a:cs typeface="Arial"/>
                <a:sym typeface="Arial"/>
              </a:rPr>
              <a:t>RAINBOW= One thing that you are most looking forward to today!</a:t>
            </a:r>
          </a:p>
        </p:txBody>
      </p:sp>
      <p:sp>
        <p:nvSpPr>
          <p:cNvPr id="112" name="Shape 112"/>
          <p:cNvSpPr/>
          <p:nvPr/>
        </p:nvSpPr>
        <p:spPr>
          <a:xfrm>
            <a:off x="667575" y="1513750"/>
            <a:ext cx="1245599" cy="1029300"/>
          </a:xfrm>
          <a:prstGeom prst="sun">
            <a:avLst>
              <a:gd name="adj" fmla="val 25000"/>
            </a:avLst>
          </a:prstGeom>
          <a:solidFill>
            <a:srgbClr val="CCCCCC"/>
          </a:solidFill>
          <a:ln w="9525" cap="flat" cmpd="sng">
            <a:solidFill>
              <a:srgbClr val="000000">
                <a:alpha val="0"/>
              </a:srgbClr>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800" b="0" i="0" u="none" strike="noStrike" cap="none" baseline="0">
              <a:solidFill>
                <a:srgbClr val="FFFFFF"/>
              </a:solidFill>
              <a:latin typeface="Calibri"/>
              <a:ea typeface="Calibri"/>
              <a:cs typeface="Calibri"/>
              <a:sym typeface="Calibri"/>
            </a:endParaRPr>
          </a:p>
        </p:txBody>
      </p:sp>
      <p:grpSp>
        <p:nvGrpSpPr>
          <p:cNvPr id="113" name="Shape 113"/>
          <p:cNvGrpSpPr/>
          <p:nvPr/>
        </p:nvGrpSpPr>
        <p:grpSpPr>
          <a:xfrm>
            <a:off x="761426" y="2885397"/>
            <a:ext cx="1245598" cy="860162"/>
            <a:chOff x="578133" y="3401300"/>
            <a:chExt cx="1485864" cy="1323124"/>
          </a:xfrm>
        </p:grpSpPr>
        <p:sp>
          <p:nvSpPr>
            <p:cNvPr id="114" name="Shape 114"/>
            <p:cNvSpPr/>
            <p:nvPr/>
          </p:nvSpPr>
          <p:spPr>
            <a:xfrm>
              <a:off x="578133" y="3401300"/>
              <a:ext cx="1485864" cy="914436"/>
            </a:xfrm>
            <a:prstGeom prst="cloud">
              <a:avLst/>
            </a:prstGeom>
            <a:solidFill>
              <a:srgbClr val="666666"/>
            </a:solidFill>
            <a:ln w="9525" cap="flat" cmpd="sng">
              <a:solidFill>
                <a:srgbClr val="000000">
                  <a:alpha val="0"/>
                </a:srgbClr>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800" b="0" i="0" u="none" strike="noStrike" cap="none" baseline="0">
                <a:solidFill>
                  <a:srgbClr val="FFFFFF"/>
                </a:solidFill>
                <a:latin typeface="Calibri"/>
                <a:ea typeface="Calibri"/>
                <a:cs typeface="Calibri"/>
                <a:sym typeface="Calibri"/>
              </a:endParaRPr>
            </a:p>
          </p:txBody>
        </p:sp>
        <p:sp>
          <p:nvSpPr>
            <p:cNvPr id="115" name="Shape 115"/>
            <p:cNvSpPr/>
            <p:nvPr/>
          </p:nvSpPr>
          <p:spPr>
            <a:xfrm>
              <a:off x="1080050" y="3657600"/>
              <a:ext cx="838187" cy="1066824"/>
            </a:xfrm>
            <a:prstGeom prst="lightningBolt">
              <a:avLst/>
            </a:prstGeom>
            <a:solidFill>
              <a:srgbClr val="666666"/>
            </a:solidFill>
            <a:ln w="9525" cap="flat" cmpd="sng">
              <a:solidFill>
                <a:srgbClr val="000000">
                  <a:alpha val="0"/>
                </a:srgbClr>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800" b="0" i="0" u="none" strike="noStrike" cap="none" baseline="0">
                <a:solidFill>
                  <a:srgbClr val="FFFFFF"/>
                </a:solidFill>
                <a:latin typeface="Calibri"/>
                <a:ea typeface="Calibri"/>
                <a:cs typeface="Calibri"/>
                <a:sym typeface="Calibri"/>
              </a:endParaRPr>
            </a:p>
          </p:txBody>
        </p:sp>
      </p:grpSp>
      <p:pic>
        <p:nvPicPr>
          <p:cNvPr id="116" name="Shape 116"/>
          <p:cNvPicPr preferRelativeResize="0"/>
          <p:nvPr/>
        </p:nvPicPr>
        <p:blipFill rotWithShape="1">
          <a:blip r:embed="rId3">
            <a:alphaModFix/>
          </a:blip>
          <a:srcRect/>
          <a:stretch/>
        </p:blipFill>
        <p:spPr>
          <a:xfrm rot="5400000">
            <a:off x="1086001" y="3687300"/>
            <a:ext cx="825975" cy="1484823"/>
          </a:xfrm>
          <a:prstGeom prst="rect">
            <a:avLst/>
          </a:prstGeom>
          <a:noFill/>
          <a:ln>
            <a:noFill/>
          </a:ln>
        </p:spPr>
      </p:pic>
      <p:sp>
        <p:nvSpPr>
          <p:cNvPr id="117" name="Shape 11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Risk &amp; Protective Factors</a:t>
            </a:r>
          </a:p>
        </p:txBody>
      </p:sp>
      <p:graphicFrame>
        <p:nvGraphicFramePr>
          <p:cNvPr id="123" name="Shape 123"/>
          <p:cNvGraphicFramePr/>
          <p:nvPr/>
        </p:nvGraphicFramePr>
        <p:xfrm>
          <a:off x="305250" y="1456525"/>
          <a:ext cx="8361650" cy="3776827"/>
        </p:xfrm>
        <a:graphic>
          <a:graphicData uri="http://schemas.openxmlformats.org/drawingml/2006/table">
            <a:tbl>
              <a:tblPr>
                <a:noFill/>
                <a:tableStyleId>{78F33F85-0181-4228-92D1-D189CF1AD85C}</a:tableStyleId>
              </a:tblPr>
              <a:tblGrid>
                <a:gridCol w="4180825"/>
                <a:gridCol w="4180825"/>
              </a:tblGrid>
              <a:tr h="633625">
                <a:tc>
                  <a:txBody>
                    <a:bodyPr/>
                    <a:lstStyle/>
                    <a:p>
                      <a:pPr marL="0" marR="0" lvl="0" indent="0" algn="ctr" rtl="0">
                        <a:lnSpc>
                          <a:spcPct val="100000"/>
                        </a:lnSpc>
                        <a:spcBef>
                          <a:spcPts val="0"/>
                        </a:spcBef>
                        <a:spcAft>
                          <a:spcPts val="0"/>
                        </a:spcAft>
                        <a:buClr>
                          <a:srgbClr val="000000"/>
                        </a:buClr>
                        <a:buSzPct val="25000"/>
                        <a:buFont typeface="Arial"/>
                        <a:buNone/>
                      </a:pPr>
                      <a:r>
                        <a:rPr lang="en" sz="1800" b="1" u="none" strike="noStrike" cap="none" baseline="0"/>
                        <a:t>Protective </a:t>
                      </a:r>
                    </a:p>
                  </a:txBody>
                  <a:tcPr marL="91425" marR="91425" marT="91425" marB="91425" anchor="ctr"/>
                </a:tc>
                <a:tc>
                  <a:txBody>
                    <a:bodyPr/>
                    <a:lstStyle/>
                    <a:p>
                      <a:pPr marL="0" marR="0" lvl="0" indent="0" algn="ctr" rtl="0">
                        <a:lnSpc>
                          <a:spcPct val="100000"/>
                        </a:lnSpc>
                        <a:spcBef>
                          <a:spcPts val="0"/>
                        </a:spcBef>
                        <a:spcAft>
                          <a:spcPts val="0"/>
                        </a:spcAft>
                        <a:buClr>
                          <a:srgbClr val="000000"/>
                        </a:buClr>
                        <a:buSzPct val="25000"/>
                        <a:buFont typeface="Arial"/>
                        <a:buNone/>
                      </a:pPr>
                      <a:r>
                        <a:rPr lang="en" sz="1800" b="1" u="none" strike="noStrike" cap="none" baseline="0"/>
                        <a:t>Risk</a:t>
                      </a:r>
                    </a:p>
                  </a:txBody>
                  <a:tcPr marL="91425" marR="91425" marT="91425" marB="91425" anchor="ctr"/>
                </a:tc>
              </a:tr>
              <a:tr h="2634875">
                <a:tc>
                  <a:txBody>
                    <a:bodyPr/>
                    <a:lstStyle/>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Feeling appreciated</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Rituals </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Social interaction- getting to spend time with and talking with others</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Feeling supported</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Sense of pride</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Play</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Being a part of a team</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Sense of belonging</a:t>
                      </a:r>
                    </a:p>
                    <a:p>
                      <a:pPr marL="457200" marR="0" lvl="0" indent="-342900" algn="l" rtl="0">
                        <a:lnSpc>
                          <a:spcPct val="107916"/>
                        </a:lnSpc>
                        <a:spcBef>
                          <a:spcPts val="0"/>
                        </a:spcBef>
                        <a:spcAft>
                          <a:spcPts val="0"/>
                        </a:spcAft>
                        <a:buClr>
                          <a:schemeClr val="dk1"/>
                        </a:buClr>
                        <a:buSzPct val="100000"/>
                        <a:buFont typeface="Arial"/>
                        <a:buChar char="-"/>
                      </a:pPr>
                      <a:r>
                        <a:rPr lang="en" sz="1800" u="none" strike="noStrike" cap="none" baseline="0">
                          <a:solidFill>
                            <a:schemeClr val="dk1"/>
                          </a:solidFill>
                        </a:rPr>
                        <a:t>Traditions- connection to culture</a:t>
                      </a:r>
                    </a:p>
                  </a:txBody>
                  <a:tcPr marL="91425" marR="91425" marT="91425" marB="91425"/>
                </a:tc>
                <a:tc>
                  <a:txBody>
                    <a:bodyPr/>
                    <a:lstStyle/>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Safety and security</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Gender discrimination</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Sexual or physical assault</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Corporal punishment or harsh discipline</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Interrupted education</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Bullying</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Ethnic discrimination</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Missing family/relatives/friends</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Lack of role models</a:t>
                      </a:r>
                    </a:p>
                  </a:txBody>
                  <a:tcPr marL="91425" marR="91425" marT="91425" marB="91425"/>
                </a:tc>
              </a:tr>
            </a:tbl>
          </a:graphicData>
        </a:graphic>
      </p:graphicFrame>
      <p:sp>
        <p:nvSpPr>
          <p:cNvPr id="124" name="Shape 12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dirty="0">
                <a:solidFill>
                  <a:srgbClr val="FFFFFF"/>
                </a:solidFill>
              </a:rPr>
              <a:t>Signs of Distress</a:t>
            </a:r>
          </a:p>
        </p:txBody>
      </p:sp>
      <p:sp>
        <p:nvSpPr>
          <p:cNvPr id="130" name="Shape 130"/>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36666"/>
              <a:buFont typeface="Arial"/>
              <a:buNone/>
            </a:pPr>
            <a:r>
              <a:rPr lang="en" sz="3000">
                <a:solidFill>
                  <a:schemeClr val="dk1"/>
                </a:solidFill>
                <a:latin typeface="Times New Roman"/>
                <a:ea typeface="Times New Roman"/>
                <a:cs typeface="Times New Roman"/>
                <a:sym typeface="Times New Roman"/>
              </a:rPr>
              <a:t>What are some signs of distress that children or students display in your school or community? </a:t>
            </a:r>
            <a:r>
              <a:rPr lang="en" sz="3000">
                <a:solidFill>
                  <a:srgbClr val="333333"/>
                </a:solidFill>
                <a:highlight>
                  <a:srgbClr val="FFFFFF"/>
                </a:highlight>
                <a:latin typeface="Times New Roman"/>
                <a:ea typeface="Times New Roman"/>
                <a:cs typeface="Times New Roman"/>
                <a:sym typeface="Times New Roman"/>
              </a:rPr>
              <a:t>How do you know if something is wrong with a child in your community?</a:t>
            </a: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p:txBody>
      </p:sp>
      <p:sp>
        <p:nvSpPr>
          <p:cNvPr id="131" name="Shape 131"/>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dirty="0">
                <a:solidFill>
                  <a:srgbClr val="FFFFFF"/>
                </a:solidFill>
                <a:latin typeface="Arial"/>
                <a:ea typeface="Arial"/>
                <a:cs typeface="Arial"/>
                <a:sym typeface="Arial"/>
              </a:rPr>
              <a:t>Identifying &amp; </a:t>
            </a:r>
            <a:r>
              <a:rPr lang="en" sz="3600" b="1" i="0" u="none" strike="noStrike" cap="none" baseline="0" dirty="0" smtClean="0">
                <a:solidFill>
                  <a:srgbClr val="FFFFFF"/>
                </a:solidFill>
                <a:latin typeface="Arial"/>
                <a:ea typeface="Arial"/>
                <a:cs typeface="Arial"/>
                <a:sym typeface="Arial"/>
              </a:rPr>
              <a:t>Moni</a:t>
            </a:r>
            <a:r>
              <a:rPr lang="en-US" sz="3600" b="1" i="0" u="none" strike="noStrike" cap="none" baseline="0" dirty="0" smtClean="0">
                <a:solidFill>
                  <a:srgbClr val="FFFFFF"/>
                </a:solidFill>
                <a:latin typeface="Arial"/>
                <a:ea typeface="Arial"/>
                <a:cs typeface="Arial"/>
                <a:sym typeface="Arial"/>
              </a:rPr>
              <a:t>t</a:t>
            </a:r>
            <a:r>
              <a:rPr lang="en" sz="3600" b="1" i="0" u="none" strike="noStrike" cap="none" baseline="0" dirty="0" smtClean="0">
                <a:solidFill>
                  <a:srgbClr val="FFFFFF"/>
                </a:solidFill>
                <a:latin typeface="Arial"/>
                <a:ea typeface="Arial"/>
                <a:cs typeface="Arial"/>
                <a:sym typeface="Arial"/>
              </a:rPr>
              <a:t>oring </a:t>
            </a:r>
          </a:p>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dirty="0" smtClean="0">
                <a:solidFill>
                  <a:srgbClr val="FFFFFF"/>
                </a:solidFill>
                <a:latin typeface="Arial"/>
                <a:ea typeface="Arial"/>
                <a:cs typeface="Arial"/>
                <a:sym typeface="Arial"/>
              </a:rPr>
              <a:t>Signs of Distress</a:t>
            </a:r>
            <a:endParaRPr lang="en" sz="3600" b="1" i="0" u="none" strike="noStrike" cap="none" baseline="0" dirty="0">
              <a:solidFill>
                <a:srgbClr val="FFFFFF"/>
              </a:solidFill>
              <a:latin typeface="Arial"/>
              <a:ea typeface="Arial"/>
              <a:cs typeface="Arial"/>
              <a:sym typeface="Arial"/>
            </a:endParaRPr>
          </a:p>
        </p:txBody>
      </p:sp>
      <p:graphicFrame>
        <p:nvGraphicFramePr>
          <p:cNvPr id="137" name="Shape 137"/>
          <p:cNvGraphicFramePr/>
          <p:nvPr>
            <p:extLst>
              <p:ext uri="{D42A27DB-BD31-4B8C-83A1-F6EECF244321}">
                <p14:modId xmlns:p14="http://schemas.microsoft.com/office/powerpoint/2010/main" val="728880118"/>
              </p:ext>
            </p:extLst>
          </p:nvPr>
        </p:nvGraphicFramePr>
        <p:xfrm>
          <a:off x="93761" y="1469425"/>
          <a:ext cx="8651675" cy="3647773"/>
        </p:xfrm>
        <a:graphic>
          <a:graphicData uri="http://schemas.openxmlformats.org/drawingml/2006/table">
            <a:tbl>
              <a:tblPr>
                <a:noFill/>
                <a:tableStyleId>{0F56353B-E54C-4CE7-AEF7-E8EED03113E8}</a:tableStyleId>
              </a:tblPr>
              <a:tblGrid>
                <a:gridCol w="2379125"/>
                <a:gridCol w="2001750"/>
                <a:gridCol w="2290000"/>
                <a:gridCol w="1980800"/>
              </a:tblGrid>
              <a:tr h="546675">
                <a:tc>
                  <a:txBody>
                    <a:bodyPr/>
                    <a:lstStyle/>
                    <a:p>
                      <a:pPr marL="0" marR="0" lvl="0" indent="0" algn="ctr"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INDICATOR</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STATUS- What do you see? What is happening?</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POTENTIAL CAUSE-Why do you think this is happening?</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FOLLOW-UP STEPS- What should I do?</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528175">
                <a:tc>
                  <a:txBody>
                    <a:bodyPr/>
                    <a:lstStyle/>
                    <a:p>
                      <a:pPr marL="0" marR="0" lvl="0" indent="0" algn="ctr"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Attendance</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SzPct val="25000"/>
                        <a:buFont typeface="Arial"/>
                        <a:buNone/>
                      </a:pPr>
                      <a:r>
                        <a:rPr lang="en" sz="1200" i="1" u="none" strike="noStrike" cap="none" baseline="0">
                          <a:latin typeface="Arial"/>
                          <a:ea typeface="Arial"/>
                          <a:cs typeface="Arial"/>
                          <a:sym typeface="Arial"/>
                        </a:rPr>
                        <a:t>Late to school</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SzPct val="25000"/>
                        <a:buFont typeface="Arial"/>
                        <a:buNone/>
                      </a:pPr>
                      <a:r>
                        <a:rPr lang="en" sz="1200" i="1" u="none" strike="noStrike" cap="none" baseline="0">
                          <a:latin typeface="Arial"/>
                          <a:ea typeface="Arial"/>
                          <a:cs typeface="Arial"/>
                          <a:sym typeface="Arial"/>
                        </a:rPr>
                        <a:t>Takes alternative route to protect from assault</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SzPct val="25000"/>
                        <a:buFont typeface="Arial"/>
                        <a:buNone/>
                      </a:pPr>
                      <a:r>
                        <a:rPr lang="en" sz="1200" i="1" u="none" strike="noStrike" cap="none" baseline="0">
                          <a:latin typeface="Arial"/>
                          <a:ea typeface="Arial"/>
                          <a:cs typeface="Arial"/>
                          <a:sym typeface="Arial"/>
                        </a:rPr>
                        <a:t>Arrange for students to walk in groups</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575600">
                <a:tc>
                  <a:txBody>
                    <a:bodyPr/>
                    <a:lstStyle/>
                    <a:p>
                      <a:pPr marL="0" marR="0" lvl="0" indent="0" algn="ctr" rtl="0">
                        <a:lnSpc>
                          <a:spcPct val="115000"/>
                        </a:lnSpc>
                        <a:spcBef>
                          <a:spcPts val="0"/>
                        </a:spcBef>
                        <a:spcAft>
                          <a:spcPts val="0"/>
                        </a:spcAft>
                        <a:buClr>
                          <a:srgbClr val="000000"/>
                        </a:buClr>
                        <a:buSzPct val="25000"/>
                        <a:buFont typeface="Arial"/>
                        <a:buNone/>
                      </a:pPr>
                      <a:r>
                        <a:rPr lang="en" sz="1200" b="1" i="0" u="none" strike="noStrike" cap="none" baseline="0" dirty="0">
                          <a:latin typeface="Arial"/>
                          <a:ea typeface="Arial"/>
                          <a:cs typeface="Arial"/>
                          <a:sym typeface="Arial"/>
                        </a:rPr>
                        <a:t> </a:t>
                      </a:r>
                      <a:r>
                        <a:rPr lang="en" sz="1200" b="1" i="0" u="none" strike="noStrike" cap="none" baseline="0" dirty="0" smtClean="0">
                          <a:latin typeface="Arial"/>
                          <a:ea typeface="Arial"/>
                          <a:cs typeface="Arial"/>
                          <a:sym typeface="Arial"/>
                        </a:rPr>
                        <a:t>Performance/Achievement</a:t>
                      </a:r>
                      <a:endParaRPr lang="en" sz="1200" b="1" i="0" u="none" strike="noStrike" cap="none" baseline="0" dirty="0">
                        <a:latin typeface="Arial"/>
                        <a:ea typeface="Arial"/>
                        <a:cs typeface="Arial"/>
                        <a:sym typeface="Arial"/>
                      </a:endParaRP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575600">
                <a:tc>
                  <a:txBody>
                    <a:bodyPr/>
                    <a:lstStyle/>
                    <a:p>
                      <a:pPr marL="0" marR="0" lvl="0" indent="0" algn="ctr"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 Physical Condition</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dirty="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575600">
                <a:tc>
                  <a:txBody>
                    <a:bodyPr/>
                    <a:lstStyle/>
                    <a:p>
                      <a:pPr marL="0" marR="0" lvl="0" indent="0" algn="ctr"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 Emotional Condition</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813025">
                <a:tc>
                  <a:txBody>
                    <a:bodyPr/>
                    <a:lstStyle/>
                    <a:p>
                      <a:pPr marL="0" marR="0" lvl="0" indent="0" algn="ctr" rtl="0">
                        <a:lnSpc>
                          <a:spcPct val="115000"/>
                        </a:lnSpc>
                        <a:spcBef>
                          <a:spcPts val="0"/>
                        </a:spcBef>
                        <a:spcAft>
                          <a:spcPts val="0"/>
                        </a:spcAft>
                        <a:buClr>
                          <a:srgbClr val="000000"/>
                        </a:buClr>
                        <a:buSzPct val="25000"/>
                        <a:buFont typeface="Arial"/>
                        <a:buNone/>
                      </a:pPr>
                      <a:r>
                        <a:rPr lang="en" sz="1200" b="1" i="0" u="none" strike="noStrike" cap="none" baseline="0">
                          <a:latin typeface="Arial"/>
                          <a:ea typeface="Arial"/>
                          <a:cs typeface="Arial"/>
                          <a:sym typeface="Arial"/>
                        </a:rPr>
                        <a:t>Social Activity, Relationships, Interactions</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200" b="1" i="0" u="none" strike="noStrike" cap="none" baseline="0" dirty="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bl>
          </a:graphicData>
        </a:graphic>
      </p:graphicFrame>
      <p:sp>
        <p:nvSpPr>
          <p:cNvPr id="138" name="Shape 13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142"/>
        <p:cNvGrpSpPr/>
        <p:nvPr/>
      </p:nvGrpSpPr>
      <p:grpSpPr>
        <a:xfrm>
          <a:off x="0" y="0"/>
          <a:ext cx="0" cy="0"/>
          <a:chOff x="0" y="0"/>
          <a:chExt cx="0" cy="0"/>
        </a:xfrm>
      </p:grpSpPr>
      <p:sp>
        <p:nvSpPr>
          <p:cNvPr id="143" name="Shape 14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a:spLocks noGrp="1"/>
          </p:cNvSpPr>
          <p:nvPr>
            <p:ph type="ctrTitle"/>
          </p:nvPr>
        </p:nvSpPr>
        <p:spPr>
          <a:xfrm>
            <a:off x="315625" y="130075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2 </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Child </a:t>
            </a:r>
            <a:r>
              <a:rPr lang="en" sz="3600" b="1" i="0" u="none" strike="noStrike" cap="none" baseline="0" dirty="0" smtClean="0">
                <a:solidFill>
                  <a:schemeClr val="dk2"/>
                </a:solidFill>
                <a:latin typeface="Arial"/>
                <a:ea typeface="Arial"/>
                <a:cs typeface="Arial"/>
                <a:sym typeface="Arial"/>
              </a:rPr>
              <a:t>Protection</a:t>
            </a:r>
            <a:r>
              <a:rPr lang="en-US" sz="3600" b="1" i="0" u="none" strike="noStrike" cap="none" baseline="0" dirty="0" smtClean="0">
                <a:solidFill>
                  <a:schemeClr val="dk2"/>
                </a:solidFill>
                <a:latin typeface="Arial"/>
                <a:ea typeface="Arial"/>
                <a:cs typeface="Arial"/>
                <a:sym typeface="Arial"/>
              </a:rPr>
              <a:t>,</a:t>
            </a:r>
            <a:r>
              <a:rPr lang="en-US" sz="3600" b="1" i="0" u="none" strike="noStrike" cap="none" dirty="0" smtClean="0">
                <a:solidFill>
                  <a:schemeClr val="dk2"/>
                </a:solidFill>
                <a:latin typeface="Arial"/>
                <a:ea typeface="Arial"/>
                <a:cs typeface="Arial"/>
                <a:sym typeface="Arial"/>
              </a:rPr>
              <a:t> </a:t>
            </a:r>
            <a:r>
              <a:rPr lang="en" sz="3600" b="1" i="0" u="none" strike="noStrike" cap="none" baseline="0" dirty="0" smtClean="0">
                <a:solidFill>
                  <a:schemeClr val="dk2"/>
                </a:solidFill>
                <a:latin typeface="Arial"/>
                <a:ea typeface="Arial"/>
                <a:cs typeface="Arial"/>
                <a:sym typeface="Arial"/>
              </a:rPr>
              <a:t>Well-Being</a:t>
            </a:r>
            <a:r>
              <a:rPr lang="en-US" sz="3600" b="1" i="0" u="none" strike="noStrike" cap="none" baseline="0" dirty="0" smtClean="0">
                <a:solidFill>
                  <a:schemeClr val="dk2"/>
                </a:solidFill>
                <a:latin typeface="Arial"/>
                <a:ea typeface="Arial"/>
                <a:cs typeface="Arial"/>
                <a:sym typeface="Arial"/>
              </a:rPr>
              <a:t> and Inclusion</a:t>
            </a:r>
            <a:endParaRPr lang="en" sz="3600" b="1" i="0" u="none" strike="noStrike" cap="none" baseline="0" dirty="0">
              <a:solidFill>
                <a:schemeClr val="dk2"/>
              </a:solidFill>
              <a:latin typeface="Arial"/>
              <a:ea typeface="Arial"/>
              <a:cs typeface="Arial"/>
              <a:sym typeface="Arial"/>
            </a:endParaRPr>
          </a:p>
        </p:txBody>
      </p:sp>
      <p:sp>
        <p:nvSpPr>
          <p:cNvPr id="149" name="Shape 149"/>
          <p:cNvSpPr txBox="1">
            <a:spLocks noGrp="1"/>
          </p:cNvSpPr>
          <p:nvPr>
            <p:ph type="subTitle" idx="1"/>
          </p:nvPr>
        </p:nvSpPr>
        <p:spPr>
          <a:xfrm>
            <a:off x="487975" y="3093357"/>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3000" b="1" i="0" u="none" strike="noStrike" cap="none" baseline="0">
                <a:solidFill>
                  <a:schemeClr val="lt2"/>
                </a:solidFill>
                <a:latin typeface="Arial"/>
                <a:ea typeface="Arial"/>
                <a:cs typeface="Arial"/>
                <a:sym typeface="Arial"/>
              </a:rPr>
              <a:t>Session 2: Creating a Safe Space</a:t>
            </a:r>
          </a:p>
        </p:txBody>
      </p:sp>
      <p:sp>
        <p:nvSpPr>
          <p:cNvPr id="150" name="Shape 150"/>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Reflect</a:t>
            </a:r>
          </a:p>
        </p:txBody>
      </p:sp>
      <p:sp>
        <p:nvSpPr>
          <p:cNvPr id="156" name="Shape 15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marR="0" lvl="0" indent="-41910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WHERE do you feel safe and WHY?</a:t>
            </a:r>
          </a:p>
          <a:p>
            <a:pPr marL="457200" marR="0" lvl="0" indent="-41910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WHEN do you feel safe and WHY?</a:t>
            </a:r>
          </a:p>
          <a:p>
            <a:pPr marL="457200" marR="0" lvl="0" indent="-41910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WHAT makes you feel safe and WHY?</a:t>
            </a:r>
          </a:p>
          <a:p>
            <a:pPr marL="457200" marR="0" lvl="0" indent="-419100" algn="l" rtl="0">
              <a:lnSpc>
                <a:spcPct val="100000"/>
              </a:lnSpc>
              <a:spcBef>
                <a:spcPts val="0"/>
              </a:spcBef>
              <a:spcAft>
                <a:spcPts val="0"/>
              </a:spcAft>
              <a:buClr>
                <a:schemeClr val="dk2"/>
              </a:buClr>
              <a:buSzPct val="100000"/>
              <a:buFont typeface="Arial"/>
              <a:buAutoNum type="arabicPeriod"/>
            </a:pPr>
            <a:r>
              <a:rPr lang="en" sz="3000" b="0" i="0" u="none" strike="noStrike" cap="none" baseline="0">
                <a:solidFill>
                  <a:schemeClr val="dk2"/>
                </a:solidFill>
                <a:latin typeface="Arial"/>
                <a:ea typeface="Arial"/>
                <a:cs typeface="Arial"/>
                <a:sym typeface="Arial"/>
              </a:rPr>
              <a:t>WHO makes you feel safe and WHY?</a:t>
            </a:r>
          </a:p>
        </p:txBody>
      </p:sp>
      <p:sp>
        <p:nvSpPr>
          <p:cNvPr id="157" name="Shape 15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Creating a Safe Space</a:t>
            </a:r>
          </a:p>
        </p:txBody>
      </p:sp>
      <p:pic>
        <p:nvPicPr>
          <p:cNvPr id="163" name="Shape 163"/>
          <p:cNvPicPr preferRelativeResize="0"/>
          <p:nvPr/>
        </p:nvPicPr>
        <p:blipFill rotWithShape="1">
          <a:blip r:embed="rId3">
            <a:alphaModFix/>
          </a:blip>
          <a:srcRect/>
          <a:stretch/>
        </p:blipFill>
        <p:spPr>
          <a:xfrm>
            <a:off x="1647275" y="1387725"/>
            <a:ext cx="5849450" cy="3699374"/>
          </a:xfrm>
          <a:prstGeom prst="rect">
            <a:avLst/>
          </a:prstGeom>
          <a:noFill/>
          <a:ln>
            <a:noFill/>
          </a:ln>
        </p:spPr>
      </p:pic>
      <p:sp>
        <p:nvSpPr>
          <p:cNvPr id="164" name="Shape 16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chemeClr val="lt1"/>
                </a:solidFill>
                <a:latin typeface="Arial"/>
                <a:ea typeface="Arial"/>
                <a:cs typeface="Arial"/>
                <a:sym typeface="Arial"/>
              </a:rPr>
              <a:t>Objectives</a:t>
            </a:r>
            <a:endParaRPr lang="en" sz="4800" b="1" i="0" u="none" strike="noStrike" cap="none" baseline="0" dirty="0">
              <a:solidFill>
                <a:schemeClr val="lt1"/>
              </a:solidFill>
              <a:latin typeface="Arial"/>
              <a:ea typeface="Arial"/>
              <a:cs typeface="Arial"/>
              <a:sym typeface="Arial"/>
            </a:endParaRPr>
          </a:p>
        </p:txBody>
      </p:sp>
      <p:sp>
        <p:nvSpPr>
          <p:cNvPr id="170" name="Shape 170"/>
          <p:cNvSpPr txBox="1">
            <a:spLocks noGrp="1"/>
          </p:cNvSpPr>
          <p:nvPr>
            <p:ph type="body" idx="1"/>
          </p:nvPr>
        </p:nvSpPr>
        <p:spPr>
          <a:xfrm>
            <a:off x="457200" y="1971636"/>
            <a:ext cx="8229600" cy="2835899"/>
          </a:xfrm>
          <a:prstGeom prst="rect">
            <a:avLst/>
          </a:prstGeom>
          <a:noFill/>
          <a:ln>
            <a:noFill/>
          </a:ln>
        </p:spPr>
        <p:txBody>
          <a:bodyPr lIns="91425" tIns="91425" rIns="91425" bIns="91425" anchor="t" anchorCtr="0">
            <a:noAutofit/>
          </a:bodyPr>
          <a:lstStyle/>
          <a:p>
            <a:pPr marL="457200" lvl="0" indent="-381000" rtl="0">
              <a:spcBef>
                <a:spcPts val="0"/>
              </a:spcBef>
              <a:buClr>
                <a:schemeClr val="dk1"/>
              </a:buClr>
              <a:buSzPct val="100000"/>
              <a:buChar char="●"/>
            </a:pPr>
            <a:r>
              <a:rPr lang="en" sz="2400" dirty="0">
                <a:solidFill>
                  <a:schemeClr val="dk1"/>
                </a:solidFill>
                <a:latin typeface="Times New Roman"/>
                <a:ea typeface="Times New Roman"/>
                <a:cs typeface="Times New Roman"/>
                <a:sym typeface="Times New Roman"/>
              </a:rPr>
              <a:t>Explain how to make a school and classroom safe physically, behaviorally, socially/emotionally, and </a:t>
            </a:r>
            <a:r>
              <a:rPr lang="en" sz="2400" dirty="0" smtClean="0">
                <a:solidFill>
                  <a:schemeClr val="dk1"/>
                </a:solidFill>
                <a:latin typeface="Times New Roman"/>
                <a:ea typeface="Times New Roman"/>
                <a:cs typeface="Times New Roman"/>
                <a:sym typeface="Times New Roman"/>
              </a:rPr>
              <a:t>cognitively</a:t>
            </a:r>
            <a:r>
              <a:rPr lang="en-US" sz="2400" dirty="0" smtClean="0">
                <a:solidFill>
                  <a:schemeClr val="dk1"/>
                </a:solidFill>
                <a:latin typeface="Times New Roman"/>
                <a:ea typeface="Times New Roman"/>
                <a:cs typeface="Times New Roman"/>
                <a:sym typeface="Times New Roman"/>
              </a:rPr>
              <a:t>.</a:t>
            </a:r>
            <a:endParaRPr lang="en" sz="2400" dirty="0">
              <a:solidFill>
                <a:schemeClr val="dk1"/>
              </a:solidFill>
              <a:latin typeface="Times New Roman"/>
              <a:ea typeface="Times New Roman"/>
              <a:cs typeface="Times New Roman"/>
              <a:sym typeface="Times New Roman"/>
            </a:endParaRPr>
          </a:p>
          <a:p>
            <a:pPr marL="457200" lvl="0" indent="-381000" rtl="0">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Explain the harmful impact of </a:t>
            </a:r>
            <a:r>
              <a:rPr lang="en" sz="2400" dirty="0" smtClean="0">
                <a:solidFill>
                  <a:schemeClr val="dk1"/>
                </a:solidFill>
                <a:latin typeface="Times New Roman"/>
                <a:ea typeface="Times New Roman"/>
                <a:cs typeface="Times New Roman"/>
                <a:sym typeface="Times New Roman"/>
              </a:rPr>
              <a:t>SGBV </a:t>
            </a:r>
            <a:r>
              <a:rPr lang="en" sz="2400" dirty="0">
                <a:solidFill>
                  <a:schemeClr val="dk1"/>
                </a:solidFill>
                <a:latin typeface="Times New Roman"/>
                <a:ea typeface="Times New Roman"/>
                <a:cs typeface="Times New Roman"/>
                <a:sym typeface="Times New Roman"/>
              </a:rPr>
              <a:t>and Corporal </a:t>
            </a:r>
            <a:r>
              <a:rPr lang="en" sz="2400" dirty="0" smtClean="0">
                <a:solidFill>
                  <a:schemeClr val="dk1"/>
                </a:solidFill>
                <a:latin typeface="Times New Roman"/>
                <a:ea typeface="Times New Roman"/>
                <a:cs typeface="Times New Roman"/>
                <a:sym typeface="Times New Roman"/>
              </a:rPr>
              <a:t>Punishment</a:t>
            </a:r>
            <a:r>
              <a:rPr lang="en-US" sz="2400" dirty="0" smtClean="0">
                <a:solidFill>
                  <a:schemeClr val="dk1"/>
                </a:solidFill>
                <a:latin typeface="Times New Roman"/>
                <a:ea typeface="Times New Roman"/>
                <a:cs typeface="Times New Roman"/>
                <a:sym typeface="Times New Roman"/>
              </a:rPr>
              <a:t>.</a:t>
            </a:r>
            <a:endParaRPr lang="en" sz="2400" dirty="0">
              <a:solidFill>
                <a:schemeClr val="dk1"/>
              </a:solidFill>
              <a:latin typeface="Times New Roman"/>
              <a:ea typeface="Times New Roman"/>
              <a:cs typeface="Times New Roman"/>
              <a:sym typeface="Times New Roman"/>
            </a:endParaRPr>
          </a:p>
          <a:p>
            <a:pPr marL="457200" lvl="0" indent="-381000" rtl="0">
              <a:spcBef>
                <a:spcPts val="0"/>
              </a:spcBef>
              <a:buClr>
                <a:schemeClr val="dk1"/>
              </a:buClr>
              <a:buSzPct val="100000"/>
              <a:buChar char="●"/>
            </a:pPr>
            <a:r>
              <a:rPr lang="en" sz="2400" dirty="0">
                <a:solidFill>
                  <a:schemeClr val="dk1"/>
                </a:solidFill>
                <a:latin typeface="Times New Roman"/>
                <a:ea typeface="Times New Roman"/>
                <a:cs typeface="Times New Roman"/>
                <a:sym typeface="Times New Roman"/>
              </a:rPr>
              <a:t>Practice ways to discipline students that respect child </a:t>
            </a:r>
            <a:r>
              <a:rPr lang="en" sz="2400" dirty="0" smtClean="0">
                <a:solidFill>
                  <a:schemeClr val="dk1"/>
                </a:solidFill>
                <a:latin typeface="Times New Roman"/>
                <a:ea typeface="Times New Roman"/>
                <a:cs typeface="Times New Roman"/>
                <a:sym typeface="Times New Roman"/>
              </a:rPr>
              <a:t>rights</a:t>
            </a:r>
            <a:r>
              <a:rPr lang="en-US" sz="2400" dirty="0" smtClean="0">
                <a:solidFill>
                  <a:schemeClr val="dk1"/>
                </a:solidFill>
                <a:latin typeface="Times New Roman"/>
                <a:ea typeface="Times New Roman"/>
                <a:cs typeface="Times New Roman"/>
                <a:sym typeface="Times New Roman"/>
              </a:rPr>
              <a:t>.</a:t>
            </a:r>
            <a:endParaRPr lang="en" sz="2400" dirty="0">
              <a:solidFill>
                <a:schemeClr val="dk1"/>
              </a:solidFill>
              <a:latin typeface="Times New Roman"/>
              <a:ea typeface="Times New Roman"/>
              <a:cs typeface="Times New Roman"/>
              <a:sym typeface="Times New Roman"/>
            </a:endParaRPr>
          </a:p>
          <a:p>
            <a:pPr marL="457200" lvl="0" indent="-381000" rtl="0">
              <a:spcBef>
                <a:spcPts val="0"/>
              </a:spcBef>
              <a:buClr>
                <a:schemeClr val="dk1"/>
              </a:buClr>
              <a:buSzPct val="100000"/>
              <a:buChar char="●"/>
            </a:pPr>
            <a:r>
              <a:rPr lang="en" sz="2400" dirty="0">
                <a:solidFill>
                  <a:schemeClr val="dk1"/>
                </a:solidFill>
                <a:latin typeface="Times New Roman"/>
                <a:ea typeface="Times New Roman"/>
                <a:cs typeface="Times New Roman"/>
                <a:sym typeface="Times New Roman"/>
              </a:rPr>
              <a:t>Identify ways to involve students in classroom activities that will allow students to feel a sense of belonging &amp; </a:t>
            </a:r>
            <a:r>
              <a:rPr lang="en" sz="2400" dirty="0" smtClean="0">
                <a:solidFill>
                  <a:schemeClr val="dk1"/>
                </a:solidFill>
                <a:latin typeface="Times New Roman"/>
                <a:ea typeface="Times New Roman"/>
                <a:cs typeface="Times New Roman"/>
                <a:sym typeface="Times New Roman"/>
              </a:rPr>
              <a:t>stability</a:t>
            </a:r>
            <a:r>
              <a:rPr lang="en-US" sz="2400" dirty="0" smtClean="0">
                <a:solidFill>
                  <a:schemeClr val="dk1"/>
                </a:solidFill>
                <a:latin typeface="Times New Roman"/>
                <a:ea typeface="Times New Roman"/>
                <a:cs typeface="Times New Roman"/>
                <a:sym typeface="Times New Roman"/>
              </a:rPr>
              <a:t>.</a:t>
            </a:r>
            <a:endParaRPr lang="en" sz="2400"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dirty="0">
                <a:solidFill>
                  <a:schemeClr val="dk1"/>
                </a:solidFill>
                <a:latin typeface="Arial"/>
                <a:ea typeface="Arial"/>
                <a:cs typeface="Arial"/>
                <a:sym typeface="Arial"/>
              </a:rPr>
              <a:t>	</a:t>
            </a:r>
          </a:p>
          <a:p>
            <a:pPr marL="0" marR="0" lvl="0" indent="0" algn="l" rtl="0">
              <a:lnSpc>
                <a:spcPct val="115000"/>
              </a:lnSpc>
              <a:spcBef>
                <a:spcPts val="0"/>
              </a:spcBef>
              <a:spcAft>
                <a:spcPts val="0"/>
              </a:spcAft>
              <a:buClr>
                <a:schemeClr val="dk2"/>
              </a:buClr>
              <a:buFont typeface="Arial"/>
              <a:buNone/>
            </a:pPr>
            <a:endParaRPr sz="18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dirty="0">
              <a:solidFill>
                <a:schemeClr val="dk2"/>
              </a:solidFill>
              <a:latin typeface="Arial"/>
              <a:ea typeface="Arial"/>
              <a:cs typeface="Arial"/>
              <a:sym typeface="Arial"/>
            </a:endParaRPr>
          </a:p>
        </p:txBody>
      </p:sp>
      <p:sp>
        <p:nvSpPr>
          <p:cNvPr id="171" name="Shape 171"/>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18</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377048" y="1559391"/>
            <a:ext cx="8389903" cy="461665"/>
          </a:xfrm>
          <a:prstGeom prst="rect">
            <a:avLst/>
          </a:prstGeom>
          <a:noFill/>
        </p:spPr>
        <p:txBody>
          <a:bodyPr wrap="squar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r>
              <a:rPr lang="en-US" sz="2400" b="1" i="1" dirty="0" smtClean="0"/>
              <a:t>By the end of this session you will be able to:</a:t>
            </a:r>
            <a:endParaRPr lang="en-US" sz="2400" b="1" i="1" dirty="0"/>
          </a:p>
        </p:txBody>
      </p:sp>
    </p:spTree>
  </p:cSld>
  <p:clrMapOvr>
    <a:masterClrMapping/>
  </p:clrMapOvr>
  <p:transition xmlns:p14="http://schemas.microsoft.com/office/powerpoint/2010/mai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a:solidFill>
                  <a:schemeClr val="lt1"/>
                </a:solidFill>
              </a:rPr>
              <a:t>Corporal Punishment</a:t>
            </a:r>
            <a:r>
              <a:rPr lang="en" sz="4800" b="1" i="0" u="none" strike="noStrike" cap="none" baseline="0">
                <a:solidFill>
                  <a:schemeClr val="lt1"/>
                </a:solidFill>
                <a:latin typeface="Arial"/>
                <a:ea typeface="Arial"/>
                <a:cs typeface="Arial"/>
                <a:sym typeface="Arial"/>
              </a:rPr>
              <a:t> </a:t>
            </a:r>
          </a:p>
        </p:txBody>
      </p:sp>
      <p:sp>
        <p:nvSpPr>
          <p:cNvPr id="177" name="Shape 177"/>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lvl="0" indent="-419100" rtl="0">
              <a:lnSpc>
                <a:spcPct val="115000"/>
              </a:lnSpc>
              <a:spcBef>
                <a:spcPts val="0"/>
              </a:spcBef>
              <a:buClr>
                <a:schemeClr val="dk1"/>
              </a:buClr>
              <a:buSzPct val="100000"/>
              <a:buFont typeface="Times New Roman"/>
              <a:buAutoNum type="arabicPeriod"/>
            </a:pPr>
            <a:r>
              <a:rPr lang="en" sz="3000">
                <a:solidFill>
                  <a:schemeClr val="dk1"/>
                </a:solidFill>
                <a:latin typeface="Times New Roman"/>
                <a:ea typeface="Times New Roman"/>
                <a:cs typeface="Times New Roman"/>
                <a:sym typeface="Times New Roman"/>
              </a:rPr>
              <a:t>What do we mean by corporal punishment?</a:t>
            </a:r>
          </a:p>
          <a:p>
            <a:pPr marL="457200" lvl="0" indent="-419100" rtl="0">
              <a:lnSpc>
                <a:spcPct val="115000"/>
              </a:lnSpc>
              <a:spcBef>
                <a:spcPts val="0"/>
              </a:spcBef>
              <a:buClr>
                <a:schemeClr val="dk1"/>
              </a:buClr>
              <a:buSzPct val="100000"/>
              <a:buFont typeface="Times New Roman"/>
              <a:buAutoNum type="arabicPeriod"/>
            </a:pPr>
            <a:r>
              <a:rPr lang="en" sz="3000">
                <a:solidFill>
                  <a:schemeClr val="dk1"/>
                </a:solidFill>
                <a:latin typeface="Times New Roman"/>
                <a:ea typeface="Times New Roman"/>
                <a:cs typeface="Times New Roman"/>
                <a:sym typeface="Times New Roman"/>
              </a:rPr>
              <a:t>Why is corporal punishment harmful?</a:t>
            </a:r>
          </a:p>
          <a:p>
            <a:pPr marL="457200" lvl="0" indent="-419100" rtl="0">
              <a:lnSpc>
                <a:spcPct val="115000"/>
              </a:lnSpc>
              <a:spcBef>
                <a:spcPts val="0"/>
              </a:spcBef>
              <a:buClr>
                <a:schemeClr val="dk1"/>
              </a:buClr>
              <a:buSzPct val="100000"/>
              <a:buFont typeface="Times New Roman"/>
              <a:buAutoNum type="arabicPeriod"/>
            </a:pPr>
            <a:r>
              <a:rPr lang="en" sz="3000">
                <a:solidFill>
                  <a:schemeClr val="dk1"/>
                </a:solidFill>
                <a:latin typeface="Times New Roman"/>
                <a:ea typeface="Times New Roman"/>
                <a:cs typeface="Times New Roman"/>
                <a:sym typeface="Times New Roman"/>
              </a:rPr>
              <a:t>What are the alternatives to corporal punishment?</a:t>
            </a:r>
          </a:p>
          <a:p>
            <a:pPr marL="0" marR="0" lvl="0" indent="0" algn="l" rtl="0">
              <a:lnSpc>
                <a:spcPct val="115000"/>
              </a:lnSpc>
              <a:spcBef>
                <a:spcPts val="0"/>
              </a:spcBef>
              <a:spcAft>
                <a:spcPts val="0"/>
              </a:spcAft>
              <a:buClr>
                <a:schemeClr val="dk1"/>
              </a:buClr>
              <a:buFont typeface="Arial"/>
              <a:buNone/>
            </a:pPr>
            <a:endParaRPr sz="1100" b="0" i="0" u="none" strike="noStrike" cap="none" baseline="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p:txBody>
      </p:sp>
      <p:sp>
        <p:nvSpPr>
          <p:cNvPr id="178" name="Shape 17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19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ctrTitle"/>
          </p:nvPr>
        </p:nvSpPr>
        <p:spPr>
          <a:xfrm>
            <a:off x="382275" y="130075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2</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Child </a:t>
            </a:r>
            <a:r>
              <a:rPr lang="en" sz="3600" b="1" i="0" u="none" strike="noStrike" cap="none" baseline="0" dirty="0" smtClean="0">
                <a:solidFill>
                  <a:schemeClr val="dk2"/>
                </a:solidFill>
                <a:latin typeface="Arial"/>
                <a:ea typeface="Arial"/>
                <a:cs typeface="Arial"/>
                <a:sym typeface="Arial"/>
              </a:rPr>
              <a:t>Protection</a:t>
            </a:r>
            <a:r>
              <a:rPr lang="en-US" sz="3600" b="1" i="0" u="none" strike="noStrike" cap="none" baseline="0" dirty="0" smtClean="0">
                <a:solidFill>
                  <a:schemeClr val="dk2"/>
                </a:solidFill>
                <a:latin typeface="Arial"/>
                <a:ea typeface="Arial"/>
                <a:cs typeface="Arial"/>
                <a:sym typeface="Arial"/>
              </a:rPr>
              <a:t>,</a:t>
            </a:r>
            <a:r>
              <a:rPr lang="en-US" sz="3600" b="1" i="0" u="none" strike="noStrike" cap="none" dirty="0" smtClean="0">
                <a:solidFill>
                  <a:schemeClr val="dk2"/>
                </a:solidFill>
                <a:latin typeface="Arial"/>
                <a:ea typeface="Arial"/>
                <a:cs typeface="Arial"/>
                <a:sym typeface="Arial"/>
              </a:rPr>
              <a:t> </a:t>
            </a:r>
            <a:r>
              <a:rPr lang="en" sz="3600" b="1" i="0" u="none" strike="noStrike" cap="none" baseline="0" dirty="0" smtClean="0">
                <a:solidFill>
                  <a:schemeClr val="dk2"/>
                </a:solidFill>
                <a:latin typeface="Arial"/>
                <a:ea typeface="Arial"/>
                <a:cs typeface="Arial"/>
                <a:sym typeface="Arial"/>
              </a:rPr>
              <a:t>Well-being</a:t>
            </a:r>
            <a:r>
              <a:rPr lang="en-US" sz="3600" b="1" i="0" u="none" strike="noStrike" cap="none" baseline="0" dirty="0" smtClean="0">
                <a:solidFill>
                  <a:schemeClr val="dk2"/>
                </a:solidFill>
                <a:latin typeface="Arial"/>
                <a:ea typeface="Arial"/>
                <a:cs typeface="Arial"/>
                <a:sym typeface="Arial"/>
              </a:rPr>
              <a:t> and Inclusion</a:t>
            </a:r>
            <a:endParaRPr lang="en" sz="3600" b="1" i="0" u="none" strike="noStrike" cap="none" baseline="0" dirty="0">
              <a:solidFill>
                <a:schemeClr val="dk2"/>
              </a:solidFill>
              <a:latin typeface="Arial"/>
              <a:ea typeface="Arial"/>
              <a:cs typeface="Arial"/>
              <a:sym typeface="Arial"/>
            </a:endParaRPr>
          </a:p>
        </p:txBody>
      </p:sp>
      <p:sp>
        <p:nvSpPr>
          <p:cNvPr id="42" name="Shape 42"/>
          <p:cNvSpPr txBox="1">
            <a:spLocks noGrp="1"/>
          </p:cNvSpPr>
          <p:nvPr>
            <p:ph type="subTitle" idx="1"/>
          </p:nvPr>
        </p:nvSpPr>
        <p:spPr>
          <a:xfrm>
            <a:off x="-13657" y="3070249"/>
            <a:ext cx="8570447"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400" b="1" i="0" u="none" strike="noStrike" cap="none" baseline="0" dirty="0">
                <a:solidFill>
                  <a:schemeClr val="lt2"/>
                </a:solidFill>
                <a:latin typeface="Arial"/>
                <a:ea typeface="Arial"/>
                <a:cs typeface="Arial"/>
                <a:sym typeface="Arial"/>
              </a:rPr>
              <a:t>Session 1: Introduction to Child </a:t>
            </a:r>
            <a:r>
              <a:rPr lang="en" sz="2400" b="1" i="0" u="none" strike="noStrike" cap="none" baseline="0" dirty="0" smtClean="0">
                <a:solidFill>
                  <a:schemeClr val="lt2"/>
                </a:solidFill>
                <a:latin typeface="Arial"/>
                <a:ea typeface="Arial"/>
                <a:cs typeface="Arial"/>
                <a:sym typeface="Arial"/>
              </a:rPr>
              <a:t>Protection</a:t>
            </a:r>
            <a:r>
              <a:rPr lang="en-US" sz="2400" b="1" i="0" u="none" strike="noStrike" cap="none" baseline="0" dirty="0" smtClean="0">
                <a:solidFill>
                  <a:schemeClr val="lt2"/>
                </a:solidFill>
                <a:latin typeface="Arial"/>
                <a:ea typeface="Arial"/>
                <a:cs typeface="Arial"/>
                <a:sym typeface="Arial"/>
              </a:rPr>
              <a:t> and </a:t>
            </a:r>
          </a:p>
          <a:p>
            <a:pPr marL="0" marR="0" lvl="0" indent="0" algn="l" rtl="0">
              <a:lnSpc>
                <a:spcPct val="100000"/>
              </a:lnSpc>
              <a:spcBef>
                <a:spcPts val="0"/>
              </a:spcBef>
              <a:spcAft>
                <a:spcPts val="0"/>
              </a:spcAft>
              <a:buClr>
                <a:schemeClr val="lt2"/>
              </a:buClr>
              <a:buSzPct val="25000"/>
              <a:buFont typeface="Arial"/>
              <a:buNone/>
            </a:pPr>
            <a:r>
              <a:rPr lang="en-US" sz="2400" b="1" i="0" u="none" strike="noStrike" cap="none" baseline="0" dirty="0" smtClean="0">
                <a:solidFill>
                  <a:schemeClr val="lt2"/>
                </a:solidFill>
                <a:latin typeface="Arial"/>
                <a:ea typeface="Arial"/>
                <a:cs typeface="Arial"/>
                <a:sym typeface="Arial"/>
              </a:rPr>
              <a:t>Child Rights</a:t>
            </a:r>
            <a:endParaRPr lang="en" sz="2400" b="1" i="0" u="none" strike="noStrike" cap="none" baseline="0" dirty="0">
              <a:solidFill>
                <a:schemeClr val="lt2"/>
              </a:solidFill>
              <a:latin typeface="Arial"/>
              <a:ea typeface="Arial"/>
              <a:cs typeface="Arial"/>
              <a:sym typeface="Arial"/>
            </a:endParaRPr>
          </a:p>
        </p:txBody>
      </p:sp>
      <p:sp>
        <p:nvSpPr>
          <p:cNvPr id="43" name="Shape 4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3000" b="1" dirty="0">
                <a:solidFill>
                  <a:schemeClr val="lt1"/>
                </a:solidFill>
              </a:rPr>
              <a:t>Defining Sexual and </a:t>
            </a:r>
            <a:r>
              <a:rPr lang="en" sz="3000" b="1" dirty="0" smtClean="0">
                <a:solidFill>
                  <a:schemeClr val="lt1"/>
                </a:solidFill>
              </a:rPr>
              <a:t>Gender</a:t>
            </a:r>
            <a:r>
              <a:rPr lang="en-US" sz="3000" b="1" dirty="0" smtClean="0">
                <a:solidFill>
                  <a:schemeClr val="lt1"/>
                </a:solidFill>
              </a:rPr>
              <a:t>-</a:t>
            </a:r>
            <a:r>
              <a:rPr lang="en" sz="3000" b="1" dirty="0" smtClean="0">
                <a:solidFill>
                  <a:schemeClr val="lt1"/>
                </a:solidFill>
              </a:rPr>
              <a:t>Based </a:t>
            </a:r>
            <a:r>
              <a:rPr lang="en" sz="3000" b="1" dirty="0">
                <a:solidFill>
                  <a:schemeClr val="lt1"/>
                </a:solidFill>
              </a:rPr>
              <a:t>Violence</a:t>
            </a:r>
          </a:p>
        </p:txBody>
      </p:sp>
      <p:sp>
        <p:nvSpPr>
          <p:cNvPr id="184" name="Shape 184"/>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a:spcBef>
                <a:spcPts val="0"/>
              </a:spcBef>
              <a:buNone/>
            </a:pPr>
            <a:endParaRPr/>
          </a:p>
        </p:txBody>
      </p:sp>
      <p:sp>
        <p:nvSpPr>
          <p:cNvPr id="185" name="Shape 185"/>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20</a:t>
            </a:fld>
            <a:endParaRPr lang="en"/>
          </a:p>
        </p:txBody>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dirty="0">
                <a:solidFill>
                  <a:schemeClr val="lt1"/>
                </a:solidFill>
              </a:rPr>
              <a:t>SGBV - True or False</a:t>
            </a:r>
          </a:p>
        </p:txBody>
      </p:sp>
      <p:sp>
        <p:nvSpPr>
          <p:cNvPr id="191" name="Shape 191"/>
          <p:cNvSpPr txBox="1">
            <a:spLocks noGrp="1"/>
          </p:cNvSpPr>
          <p:nvPr>
            <p:ph type="body" idx="1"/>
          </p:nvPr>
        </p:nvSpPr>
        <p:spPr>
          <a:xfrm>
            <a:off x="457200" y="1389549"/>
            <a:ext cx="8229600" cy="3465298"/>
          </a:xfrm>
          <a:prstGeom prst="rect">
            <a:avLst/>
          </a:prstGeom>
          <a:noFill/>
          <a:ln>
            <a:noFill/>
          </a:ln>
        </p:spPr>
        <p:txBody>
          <a:bodyPr lIns="91425" tIns="91425" rIns="91425" bIns="91425" anchor="t" anchorCtr="0">
            <a:noAutofit/>
          </a:bodyPr>
          <a:lstStyle/>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Girls are the only victims of </a:t>
            </a:r>
            <a:r>
              <a:rPr lang="en" sz="2400" dirty="0" smtClean="0">
                <a:solidFill>
                  <a:schemeClr val="dk1"/>
                </a:solidFill>
                <a:latin typeface="Times New Roman"/>
                <a:ea typeface="Times New Roman"/>
                <a:cs typeface="Times New Roman"/>
                <a:sym typeface="Times New Roman"/>
              </a:rPr>
              <a:t>SGBV</a:t>
            </a:r>
            <a:endParaRPr lang="en" sz="2400" dirty="0">
              <a:solidFill>
                <a:schemeClr val="dk1"/>
              </a:solidFill>
              <a:latin typeface="Times New Roman"/>
              <a:ea typeface="Times New Roman"/>
              <a:cs typeface="Times New Roman"/>
              <a:sym typeface="Times New Roman"/>
            </a:endParaRP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SGBV includes bullying and verbal </a:t>
            </a:r>
            <a:r>
              <a:rPr lang="en" sz="2400" dirty="0" smtClean="0">
                <a:solidFill>
                  <a:schemeClr val="dk1"/>
                </a:solidFill>
                <a:latin typeface="Times New Roman"/>
                <a:ea typeface="Times New Roman"/>
                <a:cs typeface="Times New Roman"/>
                <a:sym typeface="Times New Roman"/>
              </a:rPr>
              <a:t>harassment</a:t>
            </a:r>
            <a:endParaRPr lang="en" sz="2400" dirty="0">
              <a:solidFill>
                <a:schemeClr val="dk1"/>
              </a:solidFill>
              <a:latin typeface="Times New Roman"/>
              <a:ea typeface="Times New Roman"/>
              <a:cs typeface="Times New Roman"/>
              <a:sym typeface="Times New Roman"/>
            </a:endParaRP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SGBV is sometimes carried out by students</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Students who have experienced SGBV are more like to drop out of school</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Students experiencing SGBV are at higher risk of HIV</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Only men carry out SGBV</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SGBV only happens in the school grounds</a:t>
            </a:r>
          </a:p>
        </p:txBody>
      </p:sp>
      <p:sp>
        <p:nvSpPr>
          <p:cNvPr id="192" name="Shape 192"/>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sz="3000" b="1" dirty="0">
                <a:solidFill>
                  <a:schemeClr val="lt1"/>
                </a:solidFill>
              </a:rPr>
              <a:t>Defining Sexual and </a:t>
            </a:r>
            <a:r>
              <a:rPr lang="en" sz="3000" b="1" dirty="0" smtClean="0">
                <a:solidFill>
                  <a:schemeClr val="lt1"/>
                </a:solidFill>
              </a:rPr>
              <a:t>Gender</a:t>
            </a:r>
            <a:r>
              <a:rPr lang="en-US" sz="3000" b="1" dirty="0" smtClean="0">
                <a:solidFill>
                  <a:schemeClr val="lt1"/>
                </a:solidFill>
              </a:rPr>
              <a:t>-</a:t>
            </a:r>
            <a:r>
              <a:rPr lang="en" sz="3000" b="1" dirty="0" smtClean="0">
                <a:solidFill>
                  <a:schemeClr val="lt1"/>
                </a:solidFill>
              </a:rPr>
              <a:t>Based </a:t>
            </a:r>
            <a:r>
              <a:rPr lang="en" sz="3000" b="1" dirty="0">
                <a:solidFill>
                  <a:schemeClr val="lt1"/>
                </a:solidFill>
              </a:rPr>
              <a:t>Violence</a:t>
            </a:r>
          </a:p>
        </p:txBody>
      </p:sp>
      <p:sp>
        <p:nvSpPr>
          <p:cNvPr id="198" name="Shape 198"/>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sz="1800" dirty="0">
                <a:solidFill>
                  <a:schemeClr val="dk1"/>
                </a:solidFill>
                <a:latin typeface="Times New Roman"/>
                <a:ea typeface="Times New Roman"/>
                <a:cs typeface="Times New Roman"/>
                <a:sym typeface="Times New Roman"/>
              </a:rPr>
              <a:t>School Based Sexual and </a:t>
            </a:r>
            <a:r>
              <a:rPr lang="en" sz="1800" dirty="0" smtClean="0">
                <a:solidFill>
                  <a:schemeClr val="dk1"/>
                </a:solidFill>
                <a:latin typeface="Times New Roman"/>
                <a:ea typeface="Times New Roman"/>
                <a:cs typeface="Times New Roman"/>
                <a:sym typeface="Times New Roman"/>
              </a:rPr>
              <a:t>Gender</a:t>
            </a:r>
            <a:r>
              <a:rPr lang="en-US" sz="1800" dirty="0" smtClean="0">
                <a:solidFill>
                  <a:schemeClr val="dk1"/>
                </a:solidFill>
                <a:latin typeface="Times New Roman"/>
                <a:ea typeface="Times New Roman"/>
                <a:cs typeface="Times New Roman"/>
                <a:sym typeface="Times New Roman"/>
              </a:rPr>
              <a:t>-</a:t>
            </a:r>
            <a:r>
              <a:rPr lang="en" sz="1800" dirty="0" smtClean="0">
                <a:solidFill>
                  <a:schemeClr val="dk1"/>
                </a:solidFill>
                <a:latin typeface="Times New Roman"/>
                <a:ea typeface="Times New Roman"/>
                <a:cs typeface="Times New Roman"/>
                <a:sym typeface="Times New Roman"/>
              </a:rPr>
              <a:t>Based </a:t>
            </a:r>
            <a:r>
              <a:rPr lang="en" sz="1800" dirty="0">
                <a:solidFill>
                  <a:schemeClr val="dk1"/>
                </a:solidFill>
                <a:latin typeface="Times New Roman"/>
                <a:ea typeface="Times New Roman"/>
                <a:cs typeface="Times New Roman"/>
                <a:sym typeface="Times New Roman"/>
              </a:rPr>
              <a:t>Violence includes violence or abuse that is based on </a:t>
            </a:r>
            <a:r>
              <a:rPr lang="en" sz="1800" b="1" dirty="0">
                <a:solidFill>
                  <a:schemeClr val="dk1"/>
                </a:solidFill>
                <a:latin typeface="Times New Roman"/>
                <a:ea typeface="Times New Roman"/>
                <a:cs typeface="Times New Roman"/>
                <a:sym typeface="Times New Roman"/>
              </a:rPr>
              <a:t>gendered stereotypes</a:t>
            </a:r>
            <a:r>
              <a:rPr lang="en" sz="1800" dirty="0">
                <a:solidFill>
                  <a:schemeClr val="dk1"/>
                </a:solidFill>
                <a:latin typeface="Times New Roman"/>
                <a:ea typeface="Times New Roman"/>
                <a:cs typeface="Times New Roman"/>
                <a:sym typeface="Times New Roman"/>
              </a:rPr>
              <a:t> or that targets students on the basis of their sex, sexuality, or gender identities. The underlying intent of this violence is to reinforce gender roles and perpetuate gender inequalities. </a:t>
            </a:r>
            <a:r>
              <a:rPr lang="en" sz="1800" b="1" dirty="0">
                <a:solidFill>
                  <a:schemeClr val="dk1"/>
                </a:solidFill>
                <a:latin typeface="Times New Roman"/>
                <a:ea typeface="Times New Roman"/>
                <a:cs typeface="Times New Roman"/>
                <a:sym typeface="Times New Roman"/>
              </a:rPr>
              <a:t>It includes rape, unwanted sexual touching, unwanted sexual comments, corporal punishment, bullying, and verbal harassment.</a:t>
            </a:r>
            <a:r>
              <a:rPr lang="en" sz="1800" dirty="0">
                <a:solidFill>
                  <a:schemeClr val="dk1"/>
                </a:solidFill>
                <a:latin typeface="Times New Roman"/>
                <a:ea typeface="Times New Roman"/>
                <a:cs typeface="Times New Roman"/>
                <a:sym typeface="Times New Roman"/>
              </a:rPr>
              <a:t> </a:t>
            </a:r>
            <a:r>
              <a:rPr lang="en" sz="1800" b="1" dirty="0">
                <a:solidFill>
                  <a:schemeClr val="dk1"/>
                </a:solidFill>
                <a:latin typeface="Times New Roman"/>
                <a:ea typeface="Times New Roman"/>
                <a:cs typeface="Times New Roman"/>
                <a:sym typeface="Times New Roman"/>
              </a:rPr>
              <a:t>Unequal power relations</a:t>
            </a:r>
            <a:r>
              <a:rPr lang="en" sz="1800" dirty="0">
                <a:solidFill>
                  <a:schemeClr val="dk1"/>
                </a:solidFill>
                <a:latin typeface="Times New Roman"/>
                <a:ea typeface="Times New Roman"/>
                <a:cs typeface="Times New Roman"/>
                <a:sym typeface="Times New Roman"/>
              </a:rPr>
              <a:t> between adults and children and males and females contribute to this violence, which can take place i</a:t>
            </a:r>
            <a:r>
              <a:rPr lang="en" sz="1800" b="1" dirty="0">
                <a:solidFill>
                  <a:schemeClr val="dk1"/>
                </a:solidFill>
                <a:latin typeface="Times New Roman"/>
                <a:ea typeface="Times New Roman"/>
                <a:cs typeface="Times New Roman"/>
                <a:sym typeface="Times New Roman"/>
              </a:rPr>
              <a:t>n the school, on school grounds, going to and from school, or in school dormitories</a:t>
            </a:r>
            <a:r>
              <a:rPr lang="en" sz="1800" dirty="0">
                <a:solidFill>
                  <a:schemeClr val="dk1"/>
                </a:solidFill>
                <a:latin typeface="Times New Roman"/>
                <a:ea typeface="Times New Roman"/>
                <a:cs typeface="Times New Roman"/>
                <a:sym typeface="Times New Roman"/>
              </a:rPr>
              <a:t> and may be perpetrated </a:t>
            </a:r>
            <a:r>
              <a:rPr lang="en" sz="1800" b="1" dirty="0">
                <a:solidFill>
                  <a:schemeClr val="dk1"/>
                </a:solidFill>
                <a:latin typeface="Times New Roman"/>
                <a:ea typeface="Times New Roman"/>
                <a:cs typeface="Times New Roman"/>
                <a:sym typeface="Times New Roman"/>
              </a:rPr>
              <a:t>by teachers, students, or community members</a:t>
            </a:r>
            <a:r>
              <a:rPr lang="en" sz="1800" dirty="0">
                <a:solidFill>
                  <a:schemeClr val="dk1"/>
                </a:solidFill>
                <a:latin typeface="Times New Roman"/>
                <a:ea typeface="Times New Roman"/>
                <a:cs typeface="Times New Roman"/>
                <a:sym typeface="Times New Roman"/>
              </a:rPr>
              <a:t>. </a:t>
            </a:r>
            <a:r>
              <a:rPr lang="en" sz="1800" b="1" dirty="0">
                <a:solidFill>
                  <a:schemeClr val="dk1"/>
                </a:solidFill>
                <a:latin typeface="Times New Roman"/>
                <a:ea typeface="Times New Roman"/>
                <a:cs typeface="Times New Roman"/>
                <a:sym typeface="Times New Roman"/>
              </a:rPr>
              <a:t>Both girls and boys</a:t>
            </a:r>
            <a:r>
              <a:rPr lang="en" sz="1800" dirty="0">
                <a:solidFill>
                  <a:schemeClr val="dk1"/>
                </a:solidFill>
                <a:latin typeface="Times New Roman"/>
                <a:ea typeface="Times New Roman"/>
                <a:cs typeface="Times New Roman"/>
                <a:sym typeface="Times New Roman"/>
              </a:rPr>
              <a:t> can be victims, as well as perpetrators. Sexual and </a:t>
            </a:r>
            <a:r>
              <a:rPr lang="en" sz="1800" dirty="0" smtClean="0">
                <a:solidFill>
                  <a:schemeClr val="dk1"/>
                </a:solidFill>
                <a:latin typeface="Times New Roman"/>
                <a:ea typeface="Times New Roman"/>
                <a:cs typeface="Times New Roman"/>
                <a:sym typeface="Times New Roman"/>
              </a:rPr>
              <a:t>Gender-</a:t>
            </a:r>
            <a:r>
              <a:rPr lang="en-US" sz="1800" dirty="0" smtClean="0">
                <a:solidFill>
                  <a:schemeClr val="dk1"/>
                </a:solidFill>
                <a:latin typeface="Times New Roman"/>
                <a:ea typeface="Times New Roman"/>
                <a:cs typeface="Times New Roman"/>
                <a:sym typeface="Times New Roman"/>
              </a:rPr>
              <a:t>B</a:t>
            </a:r>
            <a:r>
              <a:rPr lang="en" sz="1800" dirty="0" smtClean="0">
                <a:solidFill>
                  <a:schemeClr val="dk1"/>
                </a:solidFill>
                <a:latin typeface="Times New Roman"/>
                <a:ea typeface="Times New Roman"/>
                <a:cs typeface="Times New Roman"/>
                <a:sym typeface="Times New Roman"/>
              </a:rPr>
              <a:t>ased </a:t>
            </a:r>
            <a:r>
              <a:rPr lang="en" sz="1800" dirty="0">
                <a:solidFill>
                  <a:schemeClr val="dk1"/>
                </a:solidFill>
                <a:latin typeface="Times New Roman"/>
                <a:ea typeface="Times New Roman"/>
                <a:cs typeface="Times New Roman"/>
                <a:sym typeface="Times New Roman"/>
              </a:rPr>
              <a:t>violence results in s</a:t>
            </a:r>
            <a:r>
              <a:rPr lang="en" sz="1800" b="1" dirty="0">
                <a:solidFill>
                  <a:schemeClr val="dk1"/>
                </a:solidFill>
                <a:latin typeface="Times New Roman"/>
                <a:ea typeface="Times New Roman"/>
                <a:cs typeface="Times New Roman"/>
                <a:sym typeface="Times New Roman"/>
              </a:rPr>
              <a:t>exual, physical, or psychological harm</a:t>
            </a:r>
            <a:r>
              <a:rPr lang="en" sz="1800" dirty="0">
                <a:solidFill>
                  <a:schemeClr val="dk1"/>
                </a:solidFill>
                <a:latin typeface="Times New Roman"/>
                <a:ea typeface="Times New Roman"/>
                <a:cs typeface="Times New Roman"/>
                <a:sym typeface="Times New Roman"/>
              </a:rPr>
              <a:t> to girls and boys.</a:t>
            </a:r>
          </a:p>
          <a:p>
            <a:pPr lvl="0" rtl="0">
              <a:spcBef>
                <a:spcPts val="0"/>
              </a:spcBef>
              <a:buNone/>
            </a:pPr>
            <a:endParaRPr dirty="0"/>
          </a:p>
        </p:txBody>
      </p:sp>
      <p:sp>
        <p:nvSpPr>
          <p:cNvPr id="199" name="Shape 199"/>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22</a:t>
            </a:fld>
            <a:endParaRPr lang="en"/>
          </a:p>
        </p:txBody>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lvl="0" rtl="0">
              <a:spcBef>
                <a:spcPts val="0"/>
              </a:spcBef>
              <a:buNone/>
            </a:pPr>
            <a:r>
              <a:rPr lang="en" sz="4800" b="1" dirty="0">
                <a:solidFill>
                  <a:schemeClr val="lt1"/>
                </a:solidFill>
              </a:rPr>
              <a:t>The </a:t>
            </a:r>
            <a:r>
              <a:rPr lang="en-US" sz="4800" b="1" dirty="0" smtClean="0">
                <a:solidFill>
                  <a:schemeClr val="lt1"/>
                </a:solidFill>
              </a:rPr>
              <a:t>I</a:t>
            </a:r>
            <a:r>
              <a:rPr lang="en" sz="4800" b="1" dirty="0" smtClean="0">
                <a:solidFill>
                  <a:schemeClr val="lt1"/>
                </a:solidFill>
              </a:rPr>
              <a:t>mpact </a:t>
            </a:r>
            <a:r>
              <a:rPr lang="en" sz="4800" b="1" dirty="0">
                <a:solidFill>
                  <a:schemeClr val="lt1"/>
                </a:solidFill>
              </a:rPr>
              <a:t>of SGBV</a:t>
            </a:r>
          </a:p>
        </p:txBody>
      </p:sp>
      <p:sp>
        <p:nvSpPr>
          <p:cNvPr id="205" name="Shape 205"/>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Physical injury</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Pregnancy </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Sexually transmitted infections (including HIV)</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Emotional/psychological ill health</a:t>
            </a:r>
          </a:p>
          <a:p>
            <a:pPr marL="457200" lvl="0" indent="-355600" rtl="0">
              <a:lnSpc>
                <a:spcPct val="115000"/>
              </a:lnSpc>
              <a:spcBef>
                <a:spcPts val="0"/>
              </a:spcBef>
              <a:buClr>
                <a:schemeClr val="dk1"/>
              </a:buClr>
              <a:buSzPct val="100000"/>
              <a:buFont typeface="Times New Roman"/>
              <a:buChar char="●"/>
            </a:pPr>
            <a:r>
              <a:rPr lang="en" sz="2400" dirty="0">
                <a:solidFill>
                  <a:schemeClr val="dk1"/>
                </a:solidFill>
                <a:latin typeface="Times New Roman"/>
                <a:ea typeface="Times New Roman"/>
                <a:cs typeface="Times New Roman"/>
                <a:sym typeface="Times New Roman"/>
              </a:rPr>
              <a:t>Greater risk of educational failure through absenteeism, dropping out and lack of motivation for academic </a:t>
            </a:r>
            <a:r>
              <a:rPr lang="en" sz="2400" dirty="0" smtClean="0">
                <a:solidFill>
                  <a:schemeClr val="dk1"/>
                </a:solidFill>
                <a:latin typeface="Times New Roman"/>
                <a:ea typeface="Times New Roman"/>
                <a:cs typeface="Times New Roman"/>
                <a:sym typeface="Times New Roman"/>
              </a:rPr>
              <a:t>achievement</a:t>
            </a:r>
            <a:endParaRPr lang="en" sz="2400" dirty="0">
              <a:solidFill>
                <a:schemeClr val="dk1"/>
              </a:solidFill>
              <a:latin typeface="Times New Roman"/>
              <a:ea typeface="Times New Roman"/>
              <a:cs typeface="Times New Roman"/>
              <a:sym typeface="Times New Roman"/>
            </a:endParaRPr>
          </a:p>
          <a:p>
            <a:pPr lvl="0" rtl="0">
              <a:lnSpc>
                <a:spcPct val="115000"/>
              </a:lnSpc>
              <a:spcBef>
                <a:spcPts val="0"/>
              </a:spcBef>
              <a:buNone/>
            </a:pPr>
            <a:endParaRPr sz="3200" dirty="0">
              <a:solidFill>
                <a:schemeClr val="dk1"/>
              </a:solidFill>
              <a:latin typeface="Times New Roman"/>
              <a:ea typeface="Times New Roman"/>
              <a:cs typeface="Times New Roman"/>
              <a:sym typeface="Times New Roman"/>
            </a:endParaRPr>
          </a:p>
        </p:txBody>
      </p:sp>
      <p:sp>
        <p:nvSpPr>
          <p:cNvPr id="206" name="Shape 206"/>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
              <a:t>23</a:t>
            </a:fld>
            <a:endParaRPr lang="en"/>
          </a:p>
        </p:txBody>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Making Rules Together</a:t>
            </a:r>
          </a:p>
        </p:txBody>
      </p:sp>
      <p:sp>
        <p:nvSpPr>
          <p:cNvPr id="212" name="Shape 212"/>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indent="-381000">
              <a:lnSpc>
                <a:spcPct val="120000"/>
              </a:lnSpc>
              <a:buClr>
                <a:schemeClr val="dk1"/>
              </a:buClr>
              <a:buSzPct val="100000"/>
              <a:buFont typeface="Arial"/>
              <a:buChar char="●"/>
            </a:pPr>
            <a:r>
              <a:rPr lang="en" sz="2800" dirty="0">
                <a:solidFill>
                  <a:schemeClr val="dk2"/>
                </a:solidFill>
              </a:rPr>
              <a:t>Ask students to think of important classroom rules and make a </a:t>
            </a:r>
            <a:r>
              <a:rPr lang="en" sz="2800" dirty="0" smtClean="0">
                <a:solidFill>
                  <a:schemeClr val="dk2"/>
                </a:solidFill>
              </a:rPr>
              <a:t>list</a:t>
            </a:r>
            <a:endParaRPr lang="en" sz="2800" dirty="0">
              <a:solidFill>
                <a:schemeClr val="dk2"/>
              </a:solidFill>
            </a:endParaRPr>
          </a:p>
          <a:p>
            <a:pPr marL="457200" marR="0" lvl="0" indent="-381000" algn="l" rtl="0">
              <a:lnSpc>
                <a:spcPct val="120000"/>
              </a:lnSpc>
              <a:spcBef>
                <a:spcPts val="0"/>
              </a:spcBef>
              <a:spcAft>
                <a:spcPts val="0"/>
              </a:spcAft>
              <a:buClr>
                <a:schemeClr val="dk1"/>
              </a:buClr>
              <a:buSzPct val="100000"/>
              <a:buFont typeface="Arial"/>
              <a:buChar char="●"/>
            </a:pPr>
            <a:r>
              <a:rPr lang="en" sz="2800" b="0" i="0" u="none" strike="noStrike" cap="none" baseline="0" dirty="0" smtClean="0">
                <a:solidFill>
                  <a:schemeClr val="dk2"/>
                </a:solidFill>
                <a:sym typeface="Arial"/>
              </a:rPr>
              <a:t>Choose </a:t>
            </a:r>
            <a:r>
              <a:rPr lang="en" sz="2800" b="0" i="0" u="none" strike="noStrike" cap="none" baseline="0" dirty="0">
                <a:solidFill>
                  <a:schemeClr val="dk2"/>
                </a:solidFill>
                <a:sym typeface="Arial"/>
              </a:rPr>
              <a:t>10-15 rules that are the most </a:t>
            </a:r>
            <a:r>
              <a:rPr lang="en" sz="2800" b="0" i="0" u="none" strike="noStrike" cap="none" baseline="0" dirty="0" smtClean="0">
                <a:solidFill>
                  <a:schemeClr val="dk2"/>
                </a:solidFill>
                <a:sym typeface="Arial"/>
              </a:rPr>
              <a:t>important</a:t>
            </a:r>
          </a:p>
          <a:p>
            <a:pPr marL="457200" marR="0" lvl="0" indent="-381000" algn="l" rtl="0">
              <a:lnSpc>
                <a:spcPct val="120000"/>
              </a:lnSpc>
              <a:spcBef>
                <a:spcPts val="0"/>
              </a:spcBef>
              <a:spcAft>
                <a:spcPts val="0"/>
              </a:spcAft>
              <a:buClr>
                <a:schemeClr val="dk2"/>
              </a:buClr>
              <a:buSzPct val="100000"/>
              <a:buFont typeface="Arial"/>
              <a:buChar char="●"/>
            </a:pPr>
            <a:r>
              <a:rPr lang="en" sz="2800" dirty="0" smtClean="0">
                <a:solidFill>
                  <a:schemeClr val="dk2"/>
                </a:solidFill>
              </a:rPr>
              <a:t>Discuss </a:t>
            </a:r>
            <a:r>
              <a:rPr lang="en" sz="2800" dirty="0">
                <a:solidFill>
                  <a:schemeClr val="dk2"/>
                </a:solidFill>
              </a:rPr>
              <a:t>why each rule is important</a:t>
            </a:r>
          </a:p>
          <a:p>
            <a:pPr marL="457200" marR="0" lvl="0" indent="-381000" algn="l" rtl="0">
              <a:lnSpc>
                <a:spcPct val="115000"/>
              </a:lnSpc>
              <a:spcBef>
                <a:spcPts val="0"/>
              </a:spcBef>
              <a:spcAft>
                <a:spcPts val="0"/>
              </a:spcAft>
              <a:buClr>
                <a:schemeClr val="dk1"/>
              </a:buClr>
              <a:buSzPct val="100000"/>
              <a:buFont typeface="Arial"/>
              <a:buChar char="●"/>
            </a:pPr>
            <a:r>
              <a:rPr lang="en" sz="2800" b="0" i="0" u="none" strike="noStrike" cap="none" baseline="0" dirty="0">
                <a:solidFill>
                  <a:schemeClr val="dk2"/>
                </a:solidFill>
                <a:sym typeface="Arial"/>
              </a:rPr>
              <a:t>Write consequences for each rule so students</a:t>
            </a:r>
            <a:r>
              <a:rPr lang="en" sz="2800" dirty="0">
                <a:solidFill>
                  <a:schemeClr val="dk2"/>
                </a:solidFill>
              </a:rPr>
              <a:t> </a:t>
            </a:r>
            <a:r>
              <a:rPr lang="en" sz="2800" b="0" i="0" u="none" strike="noStrike" cap="none" baseline="0" dirty="0">
                <a:solidFill>
                  <a:schemeClr val="dk2"/>
                </a:solidFill>
                <a:sym typeface="Arial"/>
              </a:rPr>
              <a:t>know what will happen if they break the </a:t>
            </a:r>
            <a:r>
              <a:rPr lang="en" sz="2800" b="0" i="0" u="none" strike="noStrike" cap="none" baseline="0" dirty="0" smtClean="0">
                <a:solidFill>
                  <a:schemeClr val="dk2"/>
                </a:solidFill>
                <a:sym typeface="Arial"/>
              </a:rPr>
              <a:t>rule</a:t>
            </a:r>
            <a:endParaRPr lang="en" sz="2800" b="0" i="0" u="none" strike="noStrike" cap="none" baseline="0" dirty="0">
              <a:solidFill>
                <a:schemeClr val="dk2"/>
              </a:solidFill>
              <a:sym typeface="Arial"/>
            </a:endParaRPr>
          </a:p>
          <a:p>
            <a:pPr marL="0" marR="0" lvl="0" indent="0" algn="l" rtl="0">
              <a:lnSpc>
                <a:spcPct val="115000"/>
              </a:lnSpc>
              <a:spcBef>
                <a:spcPts val="0"/>
              </a:spcBef>
              <a:spcAft>
                <a:spcPts val="0"/>
              </a:spcAft>
              <a:buClr>
                <a:schemeClr val="dk1"/>
              </a:buClr>
              <a:buFont typeface="Arial"/>
              <a:buNone/>
            </a:pPr>
            <a:endParaRPr sz="3600" b="0" i="0" u="none" strike="noStrike" cap="none" baseline="0"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200" b="0" i="0" u="none" strike="noStrike" cap="none" baseline="0" dirty="0">
              <a:solidFill>
                <a:schemeClr val="dk2"/>
              </a:solidFill>
              <a:latin typeface="Arial"/>
              <a:ea typeface="Arial"/>
              <a:cs typeface="Arial"/>
              <a:sym typeface="Arial"/>
            </a:endParaRPr>
          </a:p>
        </p:txBody>
      </p:sp>
      <p:sp>
        <p:nvSpPr>
          <p:cNvPr id="213" name="Shape 21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aphicFrame>
        <p:nvGraphicFramePr>
          <p:cNvPr id="218" name="Shape 218"/>
          <p:cNvGraphicFramePr/>
          <p:nvPr>
            <p:extLst>
              <p:ext uri="{D42A27DB-BD31-4B8C-83A1-F6EECF244321}">
                <p14:modId xmlns:p14="http://schemas.microsoft.com/office/powerpoint/2010/main" val="890294503"/>
              </p:ext>
            </p:extLst>
          </p:nvPr>
        </p:nvGraphicFramePr>
        <p:xfrm>
          <a:off x="1337875" y="505325"/>
          <a:ext cx="5844175" cy="4401732"/>
        </p:xfrm>
        <a:graphic>
          <a:graphicData uri="http://schemas.openxmlformats.org/drawingml/2006/table">
            <a:tbl>
              <a:tblPr>
                <a:noFill/>
                <a:tableStyleId>{51E35B00-90E6-40A2-A5EE-BD5E44EF9255}</a:tableStyleId>
              </a:tblPr>
              <a:tblGrid>
                <a:gridCol w="927650"/>
                <a:gridCol w="2680100"/>
                <a:gridCol w="2236425"/>
              </a:tblGrid>
              <a:tr h="474800">
                <a:tc>
                  <a:txBody>
                    <a:bodyPr/>
                    <a:lstStyle/>
                    <a:p>
                      <a:pPr marL="88900" marR="88900" lvl="0" indent="0" algn="ctr" rtl="0">
                        <a:lnSpc>
                          <a:spcPct val="115000"/>
                        </a:lnSpc>
                        <a:spcBef>
                          <a:spcPts val="0"/>
                        </a:spcBef>
                        <a:spcAft>
                          <a:spcPts val="0"/>
                        </a:spcAft>
                        <a:buClr>
                          <a:srgbClr val="000000"/>
                        </a:buClr>
                        <a:buSzPct val="25000"/>
                        <a:buFont typeface="Calibri"/>
                        <a:buNone/>
                      </a:pPr>
                      <a:r>
                        <a:rPr lang="en" sz="1600" b="1" u="none" strike="noStrike" cap="none" baseline="0" dirty="0">
                          <a:latin typeface="Calibri"/>
                          <a:ea typeface="Calibri"/>
                          <a:cs typeface="Calibri"/>
                          <a:sym typeface="Calibri"/>
                        </a:rPr>
                        <a:t>RULE</a:t>
                      </a:r>
                    </a:p>
                  </a:txBody>
                  <a:tcPr marL="68575" marR="68575" marT="91425" marB="91425"/>
                </a:tc>
                <a:tc>
                  <a:txBody>
                    <a:bodyPr/>
                    <a:lstStyle/>
                    <a:p>
                      <a:pPr marL="88900" marR="88900" lvl="0" indent="0" algn="ctr" rtl="0">
                        <a:lnSpc>
                          <a:spcPct val="115000"/>
                        </a:lnSpc>
                        <a:spcBef>
                          <a:spcPts val="0"/>
                        </a:spcBef>
                        <a:spcAft>
                          <a:spcPts val="0"/>
                        </a:spcAft>
                        <a:buClr>
                          <a:srgbClr val="000000"/>
                        </a:buClr>
                        <a:buSzPct val="25000"/>
                        <a:buFont typeface="Calibri"/>
                        <a:buNone/>
                      </a:pPr>
                      <a:r>
                        <a:rPr lang="en" sz="1600" b="1" u="none" strike="noStrike" cap="none" baseline="0" dirty="0">
                          <a:latin typeface="Calibri"/>
                          <a:ea typeface="Calibri"/>
                          <a:cs typeface="Calibri"/>
                          <a:sym typeface="Calibri"/>
                        </a:rPr>
                        <a:t>CONSEQUENCES</a:t>
                      </a:r>
                    </a:p>
                  </a:txBody>
                  <a:tcPr marL="68575" marR="68575" marT="91425" marB="91425"/>
                </a:tc>
                <a:tc>
                  <a:txBody>
                    <a:bodyPr/>
                    <a:lstStyle/>
                    <a:p>
                      <a:pPr marL="88900" marR="88900" lvl="0" indent="0" algn="ctr" rtl="0">
                        <a:lnSpc>
                          <a:spcPct val="115000"/>
                        </a:lnSpc>
                        <a:spcBef>
                          <a:spcPts val="0"/>
                        </a:spcBef>
                        <a:spcAft>
                          <a:spcPts val="0"/>
                        </a:spcAft>
                        <a:buClr>
                          <a:srgbClr val="000000"/>
                        </a:buClr>
                        <a:buSzPct val="25000"/>
                        <a:buFont typeface="Calibri"/>
                        <a:buNone/>
                      </a:pPr>
                      <a:r>
                        <a:rPr lang="en" sz="1600" b="1" u="none" strike="noStrike" cap="none" baseline="0" dirty="0">
                          <a:latin typeface="Calibri"/>
                          <a:ea typeface="Calibri"/>
                          <a:cs typeface="Calibri"/>
                          <a:sym typeface="Calibri"/>
                        </a:rPr>
                        <a:t>REASON FOR THE RULE</a:t>
                      </a:r>
                    </a:p>
                  </a:txBody>
                  <a:tcPr marL="68575" marR="68575" marT="91425" marB="91425"/>
                </a:tc>
              </a:tr>
              <a:tr h="3658050">
                <a:tc>
                  <a:txBody>
                    <a:bodyPr/>
                    <a:lstStyle/>
                    <a:p>
                      <a:pPr marL="88900" marR="88900" lvl="0" indent="0" algn="l" rtl="0">
                        <a:lnSpc>
                          <a:spcPct val="115000"/>
                        </a:lnSpc>
                        <a:spcBef>
                          <a:spcPts val="0"/>
                        </a:spcBef>
                        <a:spcAft>
                          <a:spcPts val="0"/>
                        </a:spcAft>
                        <a:buClr>
                          <a:srgbClr val="000000"/>
                        </a:buClr>
                        <a:buSzPct val="25000"/>
                        <a:buFont typeface="Calibri"/>
                        <a:buNone/>
                      </a:pPr>
                      <a:r>
                        <a:rPr lang="en" sz="1100" u="none" strike="noStrike" cap="none" baseline="0" dirty="0">
                          <a:latin typeface="Calibri"/>
                          <a:ea typeface="Calibri"/>
                          <a:cs typeface="Calibri"/>
                          <a:sym typeface="Calibri"/>
                        </a:rPr>
                        <a:t> </a:t>
                      </a:r>
                    </a:p>
                    <a:p>
                      <a:pPr marL="88900" marR="88900" lvl="0" indent="0" algn="l" rtl="0">
                        <a:lnSpc>
                          <a:spcPct val="115000"/>
                        </a:lnSpc>
                        <a:spcBef>
                          <a:spcPts val="0"/>
                        </a:spcBef>
                        <a:spcAft>
                          <a:spcPts val="0"/>
                        </a:spcAft>
                        <a:buClr>
                          <a:srgbClr val="000000"/>
                        </a:buClr>
                        <a:buSzPct val="25000"/>
                        <a:buFont typeface="Calibri"/>
                        <a:buNone/>
                      </a:pPr>
                      <a:r>
                        <a:rPr lang="en" sz="1100" u="none" strike="noStrike" cap="none" baseline="0" dirty="0">
                          <a:latin typeface="Calibri"/>
                          <a:ea typeface="Calibri"/>
                          <a:cs typeface="Calibri"/>
                          <a:sym typeface="Calibri"/>
                        </a:rPr>
                        <a:t> </a:t>
                      </a:r>
                    </a:p>
                    <a:p>
                      <a:pPr marL="88900" marR="88900" lvl="0" indent="0" algn="l" rtl="0">
                        <a:lnSpc>
                          <a:spcPct val="115000"/>
                        </a:lnSpc>
                        <a:spcBef>
                          <a:spcPts val="0"/>
                        </a:spcBef>
                        <a:spcAft>
                          <a:spcPts val="0"/>
                        </a:spcAft>
                        <a:buClr>
                          <a:srgbClr val="000000"/>
                        </a:buClr>
                        <a:buSzPct val="25000"/>
                        <a:buFont typeface="Calibri"/>
                        <a:buNone/>
                      </a:pPr>
                      <a:r>
                        <a:rPr lang="en" sz="1100" u="none" strike="noStrike" cap="none" baseline="0" dirty="0">
                          <a:latin typeface="Calibri"/>
                          <a:ea typeface="Calibri"/>
                          <a:cs typeface="Calibri"/>
                          <a:sym typeface="Calibri"/>
                        </a:rPr>
                        <a:t> </a:t>
                      </a:r>
                    </a:p>
                    <a:p>
                      <a:pPr marL="88900" marR="88900" lvl="0" indent="0" algn="l" rtl="0">
                        <a:lnSpc>
                          <a:spcPct val="115000"/>
                        </a:lnSpc>
                        <a:spcBef>
                          <a:spcPts val="0"/>
                        </a:spcBef>
                        <a:spcAft>
                          <a:spcPts val="0"/>
                        </a:spcAft>
                        <a:buClr>
                          <a:srgbClr val="000000"/>
                        </a:buClr>
                        <a:buSzPct val="25000"/>
                        <a:buFont typeface="Calibri"/>
                        <a:buNone/>
                      </a:pPr>
                      <a:r>
                        <a:rPr lang="en" sz="1200" u="none" strike="noStrike" cap="none" baseline="0" dirty="0">
                          <a:latin typeface="Calibri"/>
                          <a:ea typeface="Calibri"/>
                          <a:cs typeface="Calibri"/>
                          <a:sym typeface="Calibri"/>
                        </a:rPr>
                        <a:t> </a:t>
                      </a:r>
                    </a:p>
                    <a:p>
                      <a:pPr marL="88900" marR="88900" lvl="0" indent="0" algn="ctr" rtl="0">
                        <a:lnSpc>
                          <a:spcPct val="115000"/>
                        </a:lnSpc>
                        <a:spcBef>
                          <a:spcPts val="0"/>
                        </a:spcBef>
                        <a:spcAft>
                          <a:spcPts val="0"/>
                        </a:spcAft>
                        <a:buClr>
                          <a:srgbClr val="000000"/>
                        </a:buClr>
                        <a:buSzPct val="25000"/>
                        <a:buFont typeface="Calibri"/>
                        <a:buNone/>
                      </a:pPr>
                      <a:r>
                        <a:rPr lang="en" sz="1200" b="1" u="none" strike="noStrike" cap="none" baseline="0" dirty="0">
                          <a:latin typeface="Calibri"/>
                          <a:ea typeface="Calibri"/>
                          <a:cs typeface="Calibri"/>
                          <a:sym typeface="Calibri"/>
                        </a:rPr>
                        <a:t>Be punctual</a:t>
                      </a:r>
                    </a:p>
                  </a:txBody>
                  <a:tcPr marL="68575" marR="68575" marT="91425" marB="91425"/>
                </a:tc>
                <a:tc>
                  <a:txBody>
                    <a:bodyPr/>
                    <a:lstStyle/>
                    <a:p>
                      <a:pPr marL="0" marR="88900" lvl="0" indent="0" algn="l" rtl="0">
                        <a:lnSpc>
                          <a:spcPct val="115000"/>
                        </a:lnSpc>
                        <a:spcBef>
                          <a:spcPts val="0"/>
                        </a:spcBef>
                        <a:spcAft>
                          <a:spcPts val="0"/>
                        </a:spcAft>
                        <a:buClr>
                          <a:srgbClr val="000000"/>
                        </a:buClr>
                        <a:buFont typeface="Arial"/>
                        <a:buNone/>
                      </a:pPr>
                      <a:endParaRPr sz="1000" u="none" strike="noStrike" cap="none" baseline="0" dirty="0">
                        <a:latin typeface="Calibri"/>
                        <a:ea typeface="Calibri"/>
                        <a:cs typeface="Calibri"/>
                        <a:sym typeface="Calibri"/>
                      </a:endParaRPr>
                    </a:p>
                    <a:p>
                      <a:pPr marL="0" marR="88900" lvl="0" indent="0" algn="l" rtl="0">
                        <a:lnSpc>
                          <a:spcPct val="115000"/>
                        </a:lnSpc>
                        <a:spcBef>
                          <a:spcPts val="0"/>
                        </a:spcBef>
                        <a:spcAft>
                          <a:spcPts val="0"/>
                        </a:spcAft>
                        <a:buClr>
                          <a:srgbClr val="000000"/>
                        </a:buClr>
                        <a:buFont typeface="Arial"/>
                        <a:buNone/>
                      </a:pPr>
                      <a:endParaRPr sz="1000" u="none" strike="noStrike" cap="none" baseline="0" dirty="0">
                        <a:latin typeface="Calibri"/>
                        <a:ea typeface="Calibri"/>
                        <a:cs typeface="Calibri"/>
                        <a:sym typeface="Calibri"/>
                      </a:endParaRPr>
                    </a:p>
                    <a:p>
                      <a:pPr marL="457200" marR="88900" lvl="0" indent="-304800" algn="l" rtl="0">
                        <a:lnSpc>
                          <a:spcPct val="115000"/>
                        </a:lnSpc>
                        <a:spcBef>
                          <a:spcPts val="0"/>
                        </a:spcBef>
                        <a:spcAft>
                          <a:spcPts val="0"/>
                        </a:spcAft>
                        <a:buClr>
                          <a:srgbClr val="000000"/>
                        </a:buClr>
                        <a:buSzPct val="100000"/>
                        <a:buFont typeface="Calibri"/>
                        <a:buAutoNum type="arabicPeriod"/>
                      </a:pPr>
                      <a:r>
                        <a:rPr lang="en" sz="1200" b="1" dirty="0">
                          <a:latin typeface="Calibri"/>
                          <a:ea typeface="Calibri"/>
                          <a:cs typeface="Calibri"/>
                          <a:sym typeface="Calibri"/>
                        </a:rPr>
                        <a:t>Student explains why they are </a:t>
                      </a:r>
                      <a:r>
                        <a:rPr lang="en" sz="1200" b="1" dirty="0" smtClean="0">
                          <a:latin typeface="Calibri"/>
                          <a:ea typeface="Calibri"/>
                          <a:cs typeface="Calibri"/>
                          <a:sym typeface="Calibri"/>
                        </a:rPr>
                        <a:t>late</a:t>
                      </a:r>
                      <a:r>
                        <a:rPr lang="en-US" sz="1200" b="1" dirty="0" smtClean="0">
                          <a:latin typeface="Calibri"/>
                          <a:ea typeface="Calibri"/>
                          <a:cs typeface="Calibri"/>
                          <a:sym typeface="Calibri"/>
                        </a:rPr>
                        <a:t>.</a:t>
                      </a:r>
                      <a:endParaRPr lang="en" sz="1200" b="1" dirty="0">
                        <a:latin typeface="Calibri"/>
                        <a:ea typeface="Calibri"/>
                        <a:cs typeface="Calibri"/>
                        <a:sym typeface="Calibri"/>
                      </a:endParaRPr>
                    </a:p>
                    <a:p>
                      <a:pPr marL="457200" marR="88900" lvl="0" indent="-304800" algn="l" rtl="0">
                        <a:lnSpc>
                          <a:spcPct val="115000"/>
                        </a:lnSpc>
                        <a:spcBef>
                          <a:spcPts val="0"/>
                        </a:spcBef>
                        <a:spcAft>
                          <a:spcPts val="0"/>
                        </a:spcAft>
                        <a:buClr>
                          <a:srgbClr val="000000"/>
                        </a:buClr>
                        <a:buSzPct val="100000"/>
                        <a:buFont typeface="Calibri"/>
                        <a:buAutoNum type="arabicPeriod"/>
                      </a:pPr>
                      <a:r>
                        <a:rPr lang="en" sz="1200" b="1" u="none" strike="noStrike" cap="none" baseline="0" dirty="0" smtClean="0">
                          <a:latin typeface="Calibri"/>
                          <a:ea typeface="Calibri"/>
                          <a:cs typeface="Calibri"/>
                          <a:sym typeface="Calibri"/>
                        </a:rPr>
                        <a:t>Warning</a:t>
                      </a:r>
                      <a:r>
                        <a:rPr lang="en-US" sz="1200" b="1" u="none" strike="noStrike" cap="none" baseline="0" dirty="0" smtClean="0">
                          <a:latin typeface="Calibri"/>
                          <a:ea typeface="Calibri"/>
                          <a:cs typeface="Calibri"/>
                          <a:sym typeface="Calibri"/>
                        </a:rPr>
                        <a:t>.</a:t>
                      </a:r>
                      <a:endParaRPr lang="en" sz="1200" b="1" u="none" strike="noStrike" cap="none" baseline="0" dirty="0">
                        <a:latin typeface="Calibri"/>
                        <a:ea typeface="Calibri"/>
                        <a:cs typeface="Calibri"/>
                        <a:sym typeface="Calibri"/>
                      </a:endParaRPr>
                    </a:p>
                    <a:p>
                      <a:pPr marL="457200" marR="88900" lvl="0" indent="-304800" algn="l" rtl="0">
                        <a:lnSpc>
                          <a:spcPct val="115000"/>
                        </a:lnSpc>
                        <a:spcBef>
                          <a:spcPts val="0"/>
                        </a:spcBef>
                        <a:spcAft>
                          <a:spcPts val="0"/>
                        </a:spcAft>
                        <a:buClr>
                          <a:srgbClr val="000000"/>
                        </a:buClr>
                        <a:buSzPct val="100000"/>
                        <a:buFont typeface="Calibri"/>
                        <a:buAutoNum type="arabicPeriod"/>
                      </a:pPr>
                      <a:r>
                        <a:rPr lang="en" sz="1200" b="1" u="none" strike="noStrike" cap="none" baseline="0" dirty="0">
                          <a:latin typeface="Calibri"/>
                          <a:ea typeface="Calibri"/>
                          <a:cs typeface="Calibri"/>
                          <a:sym typeface="Calibri"/>
                        </a:rPr>
                        <a:t>Student apologizes to </a:t>
                      </a:r>
                      <a:r>
                        <a:rPr lang="en" sz="1200" b="1" u="none" strike="noStrike" cap="none" baseline="0" dirty="0" smtClean="0">
                          <a:latin typeface="Calibri"/>
                          <a:ea typeface="Calibri"/>
                          <a:cs typeface="Calibri"/>
                          <a:sym typeface="Calibri"/>
                        </a:rPr>
                        <a:t>teacher</a:t>
                      </a:r>
                      <a:r>
                        <a:rPr lang="en-US" sz="1200" b="1" u="none" strike="noStrike" cap="none" baseline="0" dirty="0" smtClean="0">
                          <a:latin typeface="Calibri"/>
                          <a:ea typeface="Calibri"/>
                          <a:cs typeface="Calibri"/>
                          <a:sym typeface="Calibri"/>
                        </a:rPr>
                        <a:t>.</a:t>
                      </a:r>
                      <a:endParaRPr lang="en" sz="1200" b="1" u="none" strike="noStrike" cap="none" baseline="0" dirty="0">
                        <a:latin typeface="Calibri"/>
                        <a:ea typeface="Calibri"/>
                        <a:cs typeface="Calibri"/>
                        <a:sym typeface="Calibri"/>
                      </a:endParaRPr>
                    </a:p>
                    <a:p>
                      <a:pPr marL="457200" marR="88900" lvl="0" indent="-304800" algn="l" rtl="0">
                        <a:lnSpc>
                          <a:spcPct val="115000"/>
                        </a:lnSpc>
                        <a:spcBef>
                          <a:spcPts val="0"/>
                        </a:spcBef>
                        <a:spcAft>
                          <a:spcPts val="0"/>
                        </a:spcAft>
                        <a:buClr>
                          <a:srgbClr val="000000"/>
                        </a:buClr>
                        <a:buSzPct val="100000"/>
                        <a:buFont typeface="Calibri"/>
                        <a:buAutoNum type="arabicPeriod"/>
                      </a:pPr>
                      <a:r>
                        <a:rPr lang="en" sz="1200" b="1" u="none" strike="noStrike" cap="none" baseline="0" dirty="0">
                          <a:latin typeface="Calibri"/>
                          <a:ea typeface="Calibri"/>
                          <a:cs typeface="Calibri"/>
                          <a:sym typeface="Calibri"/>
                        </a:rPr>
                        <a:t>Student stays in during break for the amount of time he or she was late. The student must study the lesson that was missed while staying in.</a:t>
                      </a:r>
                    </a:p>
                    <a:p>
                      <a:pPr marL="457200" marR="88900" lvl="0" indent="-304800" algn="l" rtl="0">
                        <a:lnSpc>
                          <a:spcPct val="115000"/>
                        </a:lnSpc>
                        <a:spcBef>
                          <a:spcPts val="0"/>
                        </a:spcBef>
                        <a:spcAft>
                          <a:spcPts val="0"/>
                        </a:spcAft>
                        <a:buClr>
                          <a:srgbClr val="000000"/>
                        </a:buClr>
                        <a:buSzPct val="100000"/>
                        <a:buFont typeface="Calibri"/>
                        <a:buAutoNum type="arabicPeriod"/>
                      </a:pPr>
                      <a:r>
                        <a:rPr lang="en" sz="1200" b="1" u="none" strike="noStrike" cap="none" baseline="0" dirty="0">
                          <a:latin typeface="Calibri"/>
                          <a:ea typeface="Calibri"/>
                          <a:cs typeface="Calibri"/>
                          <a:sym typeface="Calibri"/>
                        </a:rPr>
                        <a:t>Student meets with the headmaster or director of the school. </a:t>
                      </a:r>
                    </a:p>
                    <a:p>
                      <a:pPr marL="88900" marR="88900" lvl="0" indent="0" algn="l" rtl="0">
                        <a:lnSpc>
                          <a:spcPct val="115000"/>
                        </a:lnSpc>
                        <a:spcBef>
                          <a:spcPts val="0"/>
                        </a:spcBef>
                        <a:spcAft>
                          <a:spcPts val="0"/>
                        </a:spcAft>
                        <a:buClr>
                          <a:srgbClr val="000000"/>
                        </a:buClr>
                        <a:buFont typeface="Arial"/>
                        <a:buNone/>
                      </a:pPr>
                      <a:endParaRPr sz="1000" u="none" strike="noStrike" cap="none" baseline="0" dirty="0">
                        <a:latin typeface="Calibri"/>
                        <a:ea typeface="Calibri"/>
                        <a:cs typeface="Calibri"/>
                        <a:sym typeface="Calibri"/>
                      </a:endParaRPr>
                    </a:p>
                  </a:txBody>
                  <a:tcPr marL="68575" marR="68575" marT="91425" marB="91425"/>
                </a:tc>
                <a:tc>
                  <a:txBody>
                    <a:bodyPr/>
                    <a:lstStyle/>
                    <a:p>
                      <a:pPr marL="88900" marR="88900" lvl="0" indent="0" algn="l" rtl="0">
                        <a:lnSpc>
                          <a:spcPct val="115000"/>
                        </a:lnSpc>
                        <a:spcBef>
                          <a:spcPts val="0"/>
                        </a:spcBef>
                        <a:spcAft>
                          <a:spcPts val="0"/>
                        </a:spcAft>
                        <a:buClr>
                          <a:srgbClr val="000000"/>
                        </a:buClr>
                        <a:buSzPct val="25000"/>
                        <a:buFont typeface="Calibri"/>
                        <a:buNone/>
                      </a:pPr>
                      <a:r>
                        <a:rPr lang="en" sz="1000" b="1" u="none" strike="noStrike" cap="none" baseline="0" dirty="0">
                          <a:latin typeface="Calibri"/>
                          <a:ea typeface="Calibri"/>
                          <a:cs typeface="Calibri"/>
                          <a:sym typeface="Calibri"/>
                        </a:rPr>
                        <a:t> -When a student is late for class he or she misses out on learning important information. Being late hurts the student from learning and being on time helps the student learn. Being late also interrupts other students from learning because it causes a distraction.</a:t>
                      </a:r>
                    </a:p>
                    <a:p>
                      <a:pPr marL="88900" marR="88900" lvl="0" indent="0" algn="l" rtl="0">
                        <a:lnSpc>
                          <a:spcPct val="115000"/>
                        </a:lnSpc>
                        <a:spcBef>
                          <a:spcPts val="0"/>
                        </a:spcBef>
                        <a:spcAft>
                          <a:spcPts val="0"/>
                        </a:spcAft>
                        <a:buClr>
                          <a:srgbClr val="000000"/>
                        </a:buClr>
                        <a:buSzPct val="25000"/>
                        <a:buFont typeface="Calibri"/>
                        <a:buNone/>
                      </a:pPr>
                      <a:r>
                        <a:rPr lang="en" sz="1000" b="1" u="none" strike="noStrike" cap="none" baseline="0" dirty="0">
                          <a:latin typeface="Calibri"/>
                          <a:ea typeface="Calibri"/>
                          <a:cs typeface="Calibri"/>
                          <a:sym typeface="Calibri"/>
                        </a:rPr>
                        <a:t> </a:t>
                      </a:r>
                    </a:p>
                    <a:p>
                      <a:pPr marL="88900" marR="88900" lvl="0" indent="0" algn="l" rtl="0">
                        <a:lnSpc>
                          <a:spcPct val="115000"/>
                        </a:lnSpc>
                        <a:spcBef>
                          <a:spcPts val="0"/>
                        </a:spcBef>
                        <a:spcAft>
                          <a:spcPts val="0"/>
                        </a:spcAft>
                        <a:buClr>
                          <a:srgbClr val="000000"/>
                        </a:buClr>
                        <a:buSzPct val="25000"/>
                        <a:buFont typeface="Calibri"/>
                        <a:buNone/>
                      </a:pPr>
                      <a:r>
                        <a:rPr lang="en" sz="1000" b="1" u="none" strike="noStrike" cap="none" baseline="0" dirty="0">
                          <a:latin typeface="Calibri"/>
                          <a:ea typeface="Calibri"/>
                          <a:cs typeface="Calibri"/>
                          <a:sym typeface="Calibri"/>
                        </a:rPr>
                        <a:t> -This rule is for the well-being and the benefit of students.</a:t>
                      </a:r>
                    </a:p>
                    <a:p>
                      <a:pPr marL="88900" marR="88900" lvl="0" indent="0" algn="l" rtl="0">
                        <a:lnSpc>
                          <a:spcPct val="115000"/>
                        </a:lnSpc>
                        <a:spcBef>
                          <a:spcPts val="0"/>
                        </a:spcBef>
                        <a:spcAft>
                          <a:spcPts val="0"/>
                        </a:spcAft>
                        <a:buClr>
                          <a:srgbClr val="000000"/>
                        </a:buClr>
                        <a:buSzPct val="25000"/>
                        <a:buFont typeface="Calibri"/>
                        <a:buNone/>
                      </a:pPr>
                      <a:r>
                        <a:rPr lang="en" sz="1000" b="1" u="none" strike="noStrike" cap="none" baseline="0" dirty="0">
                          <a:latin typeface="Calibri"/>
                          <a:ea typeface="Calibri"/>
                          <a:cs typeface="Calibri"/>
                          <a:sym typeface="Calibri"/>
                        </a:rPr>
                        <a:t> </a:t>
                      </a:r>
                    </a:p>
                    <a:p>
                      <a:pPr marL="88900" marR="88900" lvl="0" indent="0" algn="l" rtl="0">
                        <a:lnSpc>
                          <a:spcPct val="115000"/>
                        </a:lnSpc>
                        <a:spcBef>
                          <a:spcPts val="0"/>
                        </a:spcBef>
                        <a:spcAft>
                          <a:spcPts val="0"/>
                        </a:spcAft>
                        <a:buClr>
                          <a:srgbClr val="000000"/>
                        </a:buClr>
                        <a:buSzPct val="25000"/>
                        <a:buFont typeface="Calibri"/>
                        <a:buNone/>
                      </a:pPr>
                      <a:r>
                        <a:rPr lang="en" sz="1000" b="1" dirty="0">
                          <a:latin typeface="Calibri"/>
                          <a:ea typeface="Calibri"/>
                          <a:cs typeface="Calibri"/>
                          <a:sym typeface="Calibri"/>
                        </a:rPr>
                        <a:t>* </a:t>
                      </a:r>
                      <a:r>
                        <a:rPr lang="en" sz="1000" b="1" u="none" strike="noStrike" cap="none" baseline="0" dirty="0">
                          <a:latin typeface="Calibri"/>
                          <a:ea typeface="Calibri"/>
                          <a:cs typeface="Calibri"/>
                          <a:sym typeface="Calibri"/>
                        </a:rPr>
                        <a:t>The teacher should </a:t>
                      </a:r>
                      <a:r>
                        <a:rPr lang="en" sz="1000" b="1" dirty="0">
                          <a:latin typeface="Calibri"/>
                          <a:ea typeface="Calibri"/>
                          <a:cs typeface="Calibri"/>
                          <a:sym typeface="Calibri"/>
                        </a:rPr>
                        <a:t>find out</a:t>
                      </a:r>
                      <a:r>
                        <a:rPr lang="en" sz="1000" b="1" u="none" strike="noStrike" cap="none" baseline="0" dirty="0">
                          <a:latin typeface="Calibri"/>
                          <a:ea typeface="Calibri"/>
                          <a:cs typeface="Calibri"/>
                          <a:sym typeface="Calibri"/>
                        </a:rPr>
                        <a:t> why the student is late. Maybe something is happening at home and the student can work with the teacher to find someone who can help the student.  </a:t>
                      </a:r>
                      <a:r>
                        <a:rPr lang="en" sz="1100" u="none" strike="noStrike" cap="none" baseline="0" dirty="0">
                          <a:latin typeface="Calibri"/>
                          <a:ea typeface="Calibri"/>
                          <a:cs typeface="Calibri"/>
                          <a:sym typeface="Calibri"/>
                        </a:rPr>
                        <a:t> </a:t>
                      </a:r>
                    </a:p>
                    <a:p>
                      <a:pPr marL="88900" marR="88900" lvl="0" indent="0" algn="l" rtl="0">
                        <a:lnSpc>
                          <a:spcPct val="115000"/>
                        </a:lnSpc>
                        <a:spcBef>
                          <a:spcPts val="0"/>
                        </a:spcBef>
                        <a:spcAft>
                          <a:spcPts val="0"/>
                        </a:spcAft>
                        <a:buClr>
                          <a:srgbClr val="000000"/>
                        </a:buClr>
                        <a:buSzPct val="25000"/>
                        <a:buFont typeface="Calibri"/>
                        <a:buNone/>
                      </a:pPr>
                      <a:r>
                        <a:rPr lang="en" sz="1100" u="none" strike="noStrike" cap="none" baseline="0" dirty="0">
                          <a:latin typeface="Calibri"/>
                          <a:ea typeface="Calibri"/>
                          <a:cs typeface="Calibri"/>
                          <a:sym typeface="Calibri"/>
                        </a:rPr>
                        <a:t> </a:t>
                      </a:r>
                    </a:p>
                  </a:txBody>
                  <a:tcPr marL="68575" marR="68575" marT="91425" marB="91425"/>
                </a:tc>
              </a:tr>
            </a:tbl>
          </a:graphicData>
        </a:graphic>
      </p:graphicFrame>
      <p:sp>
        <p:nvSpPr>
          <p:cNvPr id="219" name="Shape 21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08000"/>
              </a:lnSpc>
              <a:spcBef>
                <a:spcPts val="0"/>
              </a:spcBef>
              <a:spcAft>
                <a:spcPts val="0"/>
              </a:spcAft>
              <a:buClr>
                <a:schemeClr val="dk2"/>
              </a:buClr>
              <a:buFont typeface="Arial"/>
              <a:buNone/>
            </a:pPr>
            <a:endParaRPr sz="3200" b="0" i="0" u="none" strike="noStrike" cap="none" baseline="0" dirty="0">
              <a:solidFill>
                <a:schemeClr val="dk2"/>
              </a:solidFill>
              <a:latin typeface="Arial"/>
              <a:ea typeface="Arial"/>
              <a:cs typeface="Arial"/>
              <a:sym typeface="Arial"/>
            </a:endParaRPr>
          </a:p>
          <a:p>
            <a:pPr marL="457200" marR="0" lvl="0" indent="-419100" algn="l" rtl="0">
              <a:lnSpc>
                <a:spcPct val="108000"/>
              </a:lnSpc>
              <a:spcBef>
                <a:spcPts val="0"/>
              </a:spcBef>
              <a:spcAft>
                <a:spcPts val="0"/>
              </a:spcAft>
              <a:buClr>
                <a:schemeClr val="dk1"/>
              </a:buClr>
              <a:buSzPct val="100000"/>
              <a:buFont typeface="Arial"/>
              <a:buChar char="●"/>
            </a:pPr>
            <a:r>
              <a:rPr lang="en" sz="3600" b="0" i="0" u="none" strike="noStrike" cap="none" baseline="0" dirty="0">
                <a:solidFill>
                  <a:schemeClr val="dk2"/>
                </a:solidFill>
                <a:latin typeface="Arial"/>
                <a:ea typeface="Arial"/>
                <a:cs typeface="Arial"/>
                <a:sym typeface="Arial"/>
              </a:rPr>
              <a:t>How can a teacher create a safe space socially and emotionally?</a:t>
            </a:r>
          </a:p>
          <a:p>
            <a:pPr marL="0" marR="0" lvl="0" indent="0" algn="l" rtl="0">
              <a:lnSpc>
                <a:spcPct val="115000"/>
              </a:lnSpc>
              <a:spcBef>
                <a:spcPts val="0"/>
              </a:spcBef>
              <a:spcAft>
                <a:spcPts val="0"/>
              </a:spcAft>
              <a:buClr>
                <a:schemeClr val="dk2"/>
              </a:buClr>
              <a:buFont typeface="Arial"/>
              <a:buNone/>
            </a:pPr>
            <a:endParaRPr sz="3200" b="0" i="0" u="none" strike="noStrike" cap="none" baseline="0" dirty="0">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1"/>
              </a:buClr>
              <a:buFont typeface="Arial"/>
              <a:buNone/>
            </a:pPr>
            <a:endParaRPr sz="4000" b="0" i="0" u="none" strike="noStrike" cap="none" baseline="0"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600" b="0" i="0" u="none" strike="noStrike" cap="none" baseline="0" dirty="0">
              <a:solidFill>
                <a:schemeClr val="dk2"/>
              </a:solidFill>
              <a:latin typeface="Arial"/>
              <a:ea typeface="Arial"/>
              <a:cs typeface="Arial"/>
              <a:sym typeface="Arial"/>
            </a:endParaRPr>
          </a:p>
        </p:txBody>
      </p:sp>
      <p:sp>
        <p:nvSpPr>
          <p:cNvPr id="225" name="Shape 225"/>
          <p:cNvSpPr txBox="1">
            <a:spLocks noGrp="1"/>
          </p:cNvSpPr>
          <p:nvPr>
            <p:ph type="title"/>
          </p:nvPr>
        </p:nvSpPr>
        <p:spPr>
          <a:xfrm>
            <a:off x="407718"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smtClean="0">
                <a:solidFill>
                  <a:schemeClr val="lt1"/>
                </a:solidFill>
                <a:sym typeface="Arial"/>
              </a:rPr>
              <a:t>Social</a:t>
            </a:r>
            <a:r>
              <a:rPr lang="en-US" sz="4000" b="1" dirty="0">
                <a:solidFill>
                  <a:schemeClr val="lt1"/>
                </a:solidFill>
              </a:rPr>
              <a:t> </a:t>
            </a:r>
            <a:r>
              <a:rPr lang="en-US" sz="4000" b="1" dirty="0" smtClean="0">
                <a:solidFill>
                  <a:schemeClr val="lt1"/>
                </a:solidFill>
              </a:rPr>
              <a:t>and </a:t>
            </a:r>
            <a:r>
              <a:rPr lang="en" sz="4000" b="1" i="0" u="none" strike="noStrike" cap="none" baseline="0" dirty="0" smtClean="0">
                <a:solidFill>
                  <a:schemeClr val="lt1"/>
                </a:solidFill>
                <a:sym typeface="Arial"/>
              </a:rPr>
              <a:t>Emotional </a:t>
            </a:r>
            <a:r>
              <a:rPr lang="en" sz="4000" b="1" i="0" u="none" strike="noStrike" cap="none" baseline="0" dirty="0">
                <a:solidFill>
                  <a:schemeClr val="lt1"/>
                </a:solidFill>
                <a:sym typeface="Arial"/>
              </a:rPr>
              <a:t>Safe Space</a:t>
            </a:r>
          </a:p>
        </p:txBody>
      </p:sp>
      <p:sp>
        <p:nvSpPr>
          <p:cNvPr id="226" name="Shape 226"/>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457200" y="1460499"/>
            <a:ext cx="8229600" cy="3465299"/>
          </a:xfrm>
          <a:prstGeom prst="rect">
            <a:avLst/>
          </a:prstGeom>
          <a:noFill/>
          <a:ln>
            <a:noFill/>
          </a:ln>
        </p:spPr>
        <p:txBody>
          <a:bodyPr lIns="91425" tIns="91425" rIns="91425" bIns="91425" anchor="t" anchorCtr="0">
            <a:noAutofit/>
          </a:bodyPr>
          <a:lstStyle/>
          <a:p>
            <a:pPr marL="0" marR="0" lvl="0" indent="0" algn="l" rtl="0">
              <a:lnSpc>
                <a:spcPct val="108000"/>
              </a:lnSpc>
              <a:spcBef>
                <a:spcPts val="0"/>
              </a:spcBef>
              <a:spcAft>
                <a:spcPts val="0"/>
              </a:spcAft>
              <a:buClr>
                <a:schemeClr val="dk2"/>
              </a:buClr>
              <a:buFont typeface="Arial"/>
              <a:buNone/>
            </a:pPr>
            <a:endParaRPr sz="3600" b="0" i="0" u="none" strike="noStrike" cap="none" baseline="0" dirty="0">
              <a:solidFill>
                <a:schemeClr val="dk2"/>
              </a:solidFill>
              <a:sym typeface="Arial"/>
            </a:endParaRPr>
          </a:p>
          <a:p>
            <a:pPr marL="457200" marR="0" lvl="0" indent="-419100" algn="l" rtl="0">
              <a:lnSpc>
                <a:spcPct val="108000"/>
              </a:lnSpc>
              <a:spcBef>
                <a:spcPts val="0"/>
              </a:spcBef>
              <a:spcAft>
                <a:spcPts val="0"/>
              </a:spcAft>
              <a:buClr>
                <a:schemeClr val="dk1"/>
              </a:buClr>
              <a:buSzPct val="100000"/>
              <a:buFont typeface="Arial"/>
              <a:buChar char="●"/>
            </a:pPr>
            <a:r>
              <a:rPr lang="en" sz="3600" b="0" i="0" u="none" strike="noStrike" cap="none" baseline="0" dirty="0">
                <a:solidFill>
                  <a:schemeClr val="dk2"/>
                </a:solidFill>
                <a:sym typeface="Arial"/>
              </a:rPr>
              <a:t>How can a teacher create a </a:t>
            </a:r>
            <a:r>
              <a:rPr lang="en" sz="3600" dirty="0">
                <a:solidFill>
                  <a:schemeClr val="dk2"/>
                </a:solidFill>
              </a:rPr>
              <a:t>cognitive safe space for students</a:t>
            </a:r>
            <a:r>
              <a:rPr lang="en" sz="3600" b="0" i="0" u="none" strike="noStrike" cap="none" baseline="0" dirty="0">
                <a:solidFill>
                  <a:schemeClr val="dk2"/>
                </a:solidFill>
                <a:sym typeface="Arial"/>
              </a:rPr>
              <a:t>?</a:t>
            </a:r>
          </a:p>
          <a:p>
            <a:pPr marL="0" marR="0" lvl="0" indent="0" algn="l" rtl="0">
              <a:lnSpc>
                <a:spcPct val="115000"/>
              </a:lnSpc>
              <a:spcBef>
                <a:spcPts val="0"/>
              </a:spcBef>
              <a:spcAft>
                <a:spcPts val="0"/>
              </a:spcAft>
              <a:buClr>
                <a:schemeClr val="dk2"/>
              </a:buClr>
              <a:buFont typeface="Arial"/>
              <a:buNone/>
            </a:pPr>
            <a:endParaRPr sz="3600" b="0" i="0" u="none" strike="noStrike" cap="none" baseline="0" dirty="0">
              <a:solidFill>
                <a:schemeClr val="dk2"/>
              </a:solidFill>
              <a:sym typeface="Arial"/>
            </a:endParaRPr>
          </a:p>
          <a:p>
            <a:pPr marL="0" marR="0" lvl="0" indent="0" algn="l" rtl="0">
              <a:lnSpc>
                <a:spcPct val="115000"/>
              </a:lnSpc>
              <a:spcBef>
                <a:spcPts val="0"/>
              </a:spcBef>
              <a:spcAft>
                <a:spcPts val="0"/>
              </a:spcAft>
              <a:buClr>
                <a:schemeClr val="dk1"/>
              </a:buClr>
              <a:buFont typeface="Arial"/>
              <a:buNone/>
            </a:pPr>
            <a:endParaRPr sz="3600" b="0" i="0" u="none" strike="noStrike" cap="none" baseline="0" dirty="0">
              <a:solidFill>
                <a:schemeClr val="dk2"/>
              </a:solidFill>
              <a:sym typeface="Arial"/>
            </a:endParaRPr>
          </a:p>
          <a:p>
            <a:pPr marL="0" marR="0" lvl="0" indent="0" algn="l" rtl="0">
              <a:lnSpc>
                <a:spcPct val="100000"/>
              </a:lnSpc>
              <a:spcBef>
                <a:spcPts val="0"/>
              </a:spcBef>
              <a:spcAft>
                <a:spcPts val="0"/>
              </a:spcAft>
              <a:buClr>
                <a:schemeClr val="dk2"/>
              </a:buClr>
              <a:buFont typeface="Arial"/>
              <a:buNone/>
            </a:pPr>
            <a:endParaRPr sz="3600" b="0" i="0" u="none" strike="noStrike" cap="none" baseline="0" dirty="0">
              <a:solidFill>
                <a:schemeClr val="dk2"/>
              </a:solidFill>
              <a:sym typeface="Arial"/>
            </a:endParaRPr>
          </a:p>
        </p:txBody>
      </p:sp>
      <p:sp>
        <p:nvSpPr>
          <p:cNvPr id="232" name="Shape 232"/>
          <p:cNvSpPr txBox="1">
            <a:spLocks noGrp="1"/>
          </p:cNvSpPr>
          <p:nvPr>
            <p:ph type="title"/>
          </p:nvPr>
        </p:nvSpPr>
        <p:spPr>
          <a:xfrm>
            <a:off x="424212" y="205977"/>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000" b="1" i="0" u="none" strike="noStrike" cap="none" baseline="0" dirty="0" smtClean="0">
                <a:solidFill>
                  <a:schemeClr val="lt1"/>
                </a:solidFill>
                <a:latin typeface="Arial"/>
                <a:ea typeface="Arial"/>
                <a:cs typeface="Arial"/>
                <a:sym typeface="Arial"/>
              </a:rPr>
              <a:t>Social</a:t>
            </a:r>
            <a:r>
              <a:rPr lang="en-US" sz="4000" b="1" i="0" u="none" strike="noStrike" cap="none" dirty="0" smtClean="0">
                <a:solidFill>
                  <a:schemeClr val="lt1"/>
                </a:solidFill>
                <a:latin typeface="Arial"/>
                <a:ea typeface="Arial"/>
                <a:cs typeface="Arial"/>
                <a:sym typeface="Arial"/>
              </a:rPr>
              <a:t> and </a:t>
            </a:r>
            <a:r>
              <a:rPr lang="en" sz="4000" b="1" i="0" u="none" strike="noStrike" cap="none" baseline="0" dirty="0" smtClean="0">
                <a:solidFill>
                  <a:schemeClr val="lt1"/>
                </a:solidFill>
                <a:latin typeface="Arial"/>
                <a:ea typeface="Arial"/>
                <a:cs typeface="Arial"/>
                <a:sym typeface="Arial"/>
              </a:rPr>
              <a:t>Emotional </a:t>
            </a:r>
            <a:r>
              <a:rPr lang="en" sz="4000" b="1" i="0" u="none" strike="noStrike" cap="none" baseline="0" dirty="0">
                <a:solidFill>
                  <a:schemeClr val="lt1"/>
                </a:solidFill>
                <a:latin typeface="Arial"/>
                <a:ea typeface="Arial"/>
                <a:cs typeface="Arial"/>
                <a:sym typeface="Arial"/>
              </a:rPr>
              <a:t>Safe Space</a:t>
            </a:r>
          </a:p>
        </p:txBody>
      </p:sp>
      <p:sp>
        <p:nvSpPr>
          <p:cNvPr id="233" name="Shape 23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a:solidFill>
                  <a:schemeClr val="lt1"/>
                </a:solidFill>
                <a:latin typeface="Arial"/>
                <a:ea typeface="Arial"/>
                <a:cs typeface="Arial"/>
                <a:sym typeface="Arial"/>
              </a:rPr>
              <a:t>Classroom Activities and Routines</a:t>
            </a:r>
          </a:p>
        </p:txBody>
      </p:sp>
      <p:sp>
        <p:nvSpPr>
          <p:cNvPr id="239" name="Shape 239"/>
          <p:cNvSpPr txBox="1">
            <a:spLocks noGrp="1"/>
          </p:cNvSpPr>
          <p:nvPr>
            <p:ph type="body" idx="1"/>
          </p:nvPr>
        </p:nvSpPr>
        <p:spPr>
          <a:xfrm>
            <a:off x="457200" y="1347475"/>
            <a:ext cx="8229600" cy="3578400"/>
          </a:xfrm>
          <a:prstGeom prst="rect">
            <a:avLst/>
          </a:prstGeom>
          <a:noFill/>
          <a:ln>
            <a:noFill/>
          </a:ln>
        </p:spPr>
        <p:txBody>
          <a:bodyPr lIns="91425" tIns="91425" rIns="91425" bIns="91425" anchor="t" anchorCtr="0">
            <a:noAutofit/>
          </a:bodyPr>
          <a:lstStyle/>
          <a:p>
            <a:pPr marL="457200" marR="0" lvl="0" indent="-342900" algn="l" rtl="0">
              <a:lnSpc>
                <a:spcPct val="96000"/>
              </a:lnSpc>
              <a:spcBef>
                <a:spcPts val="500"/>
              </a:spcBef>
              <a:spcAft>
                <a:spcPts val="0"/>
              </a:spcAft>
              <a:buClr>
                <a:schemeClr val="dk2"/>
              </a:buClr>
              <a:buSzPct val="100000"/>
              <a:buFont typeface="Arial"/>
              <a:buChar char="●"/>
            </a:pPr>
            <a:r>
              <a:rPr lang="en" sz="1800" dirty="0"/>
              <a:t>You each have an</a:t>
            </a:r>
            <a:r>
              <a:rPr lang="en" sz="1800" b="0" i="0" u="none" strike="noStrike" cap="none" baseline="0" dirty="0">
                <a:solidFill>
                  <a:schemeClr val="dk2"/>
                </a:solidFill>
                <a:latin typeface="Arial"/>
                <a:ea typeface="Arial"/>
                <a:cs typeface="Arial"/>
                <a:sym typeface="Arial"/>
              </a:rPr>
              <a:t> activity card </a:t>
            </a:r>
            <a:r>
              <a:rPr lang="en" sz="1800" dirty="0">
                <a:solidFill>
                  <a:schemeClr val="dk2"/>
                </a:solidFill>
              </a:rPr>
              <a:t>with </a:t>
            </a:r>
            <a:r>
              <a:rPr lang="en" sz="1800" b="0" i="0" u="none" strike="noStrike" cap="none" baseline="0" dirty="0">
                <a:solidFill>
                  <a:schemeClr val="dk2"/>
                </a:solidFill>
                <a:latin typeface="Arial"/>
                <a:ea typeface="Arial"/>
                <a:cs typeface="Arial"/>
                <a:sym typeface="Arial"/>
              </a:rPr>
              <a:t>the name of one activity from the Classroom Activities and Routines Handout.</a:t>
            </a:r>
          </a:p>
          <a:p>
            <a:pPr marL="406400" marR="0" lvl="0" indent="-342900" algn="l" rtl="0">
              <a:lnSpc>
                <a:spcPct val="96000"/>
              </a:lnSpc>
              <a:spcBef>
                <a:spcPts val="500"/>
              </a:spcBef>
              <a:spcAft>
                <a:spcPts val="0"/>
              </a:spcAft>
              <a:buClr>
                <a:schemeClr val="dk1"/>
              </a:buClr>
              <a:buSzPct val="100000"/>
              <a:buFont typeface="Arial"/>
              <a:buChar char="●"/>
            </a:pPr>
            <a:r>
              <a:rPr lang="en" sz="1800" b="0" i="0" u="none" strike="noStrike" cap="none" baseline="0" dirty="0">
                <a:solidFill>
                  <a:schemeClr val="dk2"/>
                </a:solidFill>
                <a:latin typeface="Arial"/>
                <a:ea typeface="Arial"/>
                <a:cs typeface="Arial"/>
                <a:sym typeface="Arial"/>
              </a:rPr>
              <a:t>Each person in your group will have 10 minutes to practice the activity on their card.</a:t>
            </a:r>
          </a:p>
          <a:p>
            <a:pPr marL="406400" marR="0" lvl="0" indent="-342900" algn="l" rtl="0">
              <a:lnSpc>
                <a:spcPct val="96000"/>
              </a:lnSpc>
              <a:spcBef>
                <a:spcPts val="500"/>
              </a:spcBef>
              <a:spcAft>
                <a:spcPts val="0"/>
              </a:spcAft>
              <a:buClr>
                <a:schemeClr val="dk1"/>
              </a:buClr>
              <a:buSzPct val="100000"/>
              <a:buFont typeface="Arial"/>
              <a:buChar char="●"/>
            </a:pPr>
            <a:r>
              <a:rPr lang="en" sz="1800" b="0" i="0" u="none" strike="noStrike" cap="none" baseline="0" dirty="0">
                <a:solidFill>
                  <a:schemeClr val="dk2"/>
                </a:solidFill>
                <a:latin typeface="Arial"/>
                <a:ea typeface="Arial"/>
                <a:cs typeface="Arial"/>
                <a:sym typeface="Arial"/>
              </a:rPr>
              <a:t>Pretend you are in your classroom with your students.</a:t>
            </a:r>
          </a:p>
          <a:p>
            <a:pPr marL="406400" marR="0" lvl="0" indent="-342900" algn="l" rtl="0">
              <a:lnSpc>
                <a:spcPct val="96000"/>
              </a:lnSpc>
              <a:spcBef>
                <a:spcPts val="500"/>
              </a:spcBef>
              <a:spcAft>
                <a:spcPts val="0"/>
              </a:spcAft>
              <a:buClr>
                <a:schemeClr val="dk1"/>
              </a:buClr>
              <a:buSzPct val="100000"/>
              <a:buFont typeface="Arial"/>
              <a:buChar char="●"/>
            </a:pPr>
            <a:r>
              <a:rPr lang="en" sz="1800" b="0" i="0" u="none" strike="noStrike" cap="none" baseline="0" dirty="0">
                <a:solidFill>
                  <a:schemeClr val="dk2"/>
                </a:solidFill>
                <a:latin typeface="Arial"/>
                <a:ea typeface="Arial"/>
                <a:cs typeface="Arial"/>
                <a:sym typeface="Arial"/>
              </a:rPr>
              <a:t>When you finish, say:</a:t>
            </a:r>
          </a:p>
          <a:p>
            <a:pPr marL="342900" marR="0" lvl="0" indent="0" algn="l" rtl="0">
              <a:lnSpc>
                <a:spcPct val="96000"/>
              </a:lnSpc>
              <a:spcBef>
                <a:spcPts val="500"/>
              </a:spcBef>
              <a:spcAft>
                <a:spcPts val="0"/>
              </a:spcAft>
              <a:buClr>
                <a:schemeClr val="dk1"/>
              </a:buClr>
              <a:buSzPct val="25000"/>
              <a:buFont typeface="Arial"/>
              <a:buNone/>
            </a:pPr>
            <a:r>
              <a:rPr lang="en" sz="1800" b="0" i="0" u="none" strike="noStrike" cap="none" baseline="0" dirty="0">
                <a:solidFill>
                  <a:schemeClr val="dk2"/>
                </a:solidFill>
                <a:latin typeface="Arial"/>
                <a:ea typeface="Arial"/>
                <a:cs typeface="Arial"/>
                <a:sym typeface="Arial"/>
              </a:rPr>
              <a:t>              - What went </a:t>
            </a:r>
            <a:r>
              <a:rPr lang="en" sz="1800" b="0" i="0" u="none" strike="noStrike" cap="none" baseline="0" dirty="0" smtClean="0">
                <a:solidFill>
                  <a:schemeClr val="dk2"/>
                </a:solidFill>
                <a:latin typeface="Arial"/>
                <a:ea typeface="Arial"/>
                <a:cs typeface="Arial"/>
                <a:sym typeface="Arial"/>
              </a:rPr>
              <a:t>well</a:t>
            </a:r>
            <a:r>
              <a:rPr lang="en-US" sz="1800" b="0" i="0" u="none" strike="noStrike" cap="none" baseline="0" dirty="0" smtClean="0">
                <a:solidFill>
                  <a:schemeClr val="dk2"/>
                </a:solidFill>
                <a:latin typeface="Arial"/>
                <a:ea typeface="Arial"/>
                <a:cs typeface="Arial"/>
                <a:sym typeface="Arial"/>
              </a:rPr>
              <a:t>.</a:t>
            </a:r>
            <a:r>
              <a:rPr lang="en" sz="1800" b="0" i="0" u="none" strike="noStrike" cap="none" baseline="0" dirty="0" smtClean="0">
                <a:solidFill>
                  <a:schemeClr val="dk2"/>
                </a:solidFill>
                <a:latin typeface="Arial"/>
                <a:ea typeface="Arial"/>
                <a:cs typeface="Arial"/>
                <a:sym typeface="Arial"/>
              </a:rPr>
              <a:t>  </a:t>
            </a:r>
            <a:endParaRPr lang="en" sz="1800" b="0" i="0" u="none" strike="noStrike" cap="none" baseline="0" dirty="0">
              <a:solidFill>
                <a:schemeClr val="dk2"/>
              </a:solidFill>
              <a:latin typeface="Arial"/>
              <a:ea typeface="Arial"/>
              <a:cs typeface="Arial"/>
              <a:sym typeface="Arial"/>
            </a:endParaRPr>
          </a:p>
          <a:p>
            <a:pPr marL="342900" marR="0" lvl="0" indent="0" algn="l" rtl="0">
              <a:lnSpc>
                <a:spcPct val="96000"/>
              </a:lnSpc>
              <a:spcBef>
                <a:spcPts val="500"/>
              </a:spcBef>
              <a:spcAft>
                <a:spcPts val="0"/>
              </a:spcAft>
              <a:buClr>
                <a:schemeClr val="dk1"/>
              </a:buClr>
              <a:buSzPct val="25000"/>
              <a:buFont typeface="Arial"/>
              <a:buNone/>
            </a:pPr>
            <a:r>
              <a:rPr lang="en" sz="1800" b="0" i="0" u="none" strike="noStrike" cap="none" baseline="0" dirty="0">
                <a:solidFill>
                  <a:schemeClr val="dk2"/>
                </a:solidFill>
                <a:latin typeface="Arial"/>
                <a:ea typeface="Arial"/>
                <a:cs typeface="Arial"/>
                <a:sym typeface="Arial"/>
              </a:rPr>
              <a:t>              - What was difficult.</a:t>
            </a:r>
          </a:p>
          <a:p>
            <a:pPr marL="406400" marR="0" lvl="0" indent="-342900" algn="l" rtl="0">
              <a:lnSpc>
                <a:spcPct val="96000"/>
              </a:lnSpc>
              <a:spcBef>
                <a:spcPts val="500"/>
              </a:spcBef>
              <a:spcAft>
                <a:spcPts val="0"/>
              </a:spcAft>
              <a:buClr>
                <a:schemeClr val="dk1"/>
              </a:buClr>
              <a:buSzPct val="100000"/>
              <a:buFont typeface="Arial"/>
              <a:buChar char="●"/>
            </a:pPr>
            <a:r>
              <a:rPr lang="en" sz="1800" b="0" i="0" u="none" strike="noStrike" cap="none" baseline="0" dirty="0">
                <a:solidFill>
                  <a:schemeClr val="dk2"/>
                </a:solidFill>
                <a:latin typeface="Arial"/>
                <a:ea typeface="Arial"/>
                <a:cs typeface="Arial"/>
                <a:sym typeface="Arial"/>
              </a:rPr>
              <a:t>Then the other people in your group should </a:t>
            </a:r>
            <a:r>
              <a:rPr lang="en" sz="1800" b="0" i="0" u="none" strike="noStrike" cap="none" baseline="0" dirty="0" smtClean="0">
                <a:solidFill>
                  <a:schemeClr val="dk2"/>
                </a:solidFill>
                <a:latin typeface="Arial"/>
                <a:ea typeface="Arial"/>
                <a:cs typeface="Arial"/>
                <a:sym typeface="Arial"/>
              </a:rPr>
              <a:t>say</a:t>
            </a:r>
            <a:r>
              <a:rPr lang="en-US" sz="1800" b="0" i="0" u="none" strike="noStrike" cap="none" baseline="0" dirty="0" smtClean="0">
                <a:solidFill>
                  <a:schemeClr val="dk2"/>
                </a:solidFill>
                <a:latin typeface="Arial"/>
                <a:ea typeface="Arial"/>
                <a:cs typeface="Arial"/>
                <a:sym typeface="Arial"/>
              </a:rPr>
              <a:t>:</a:t>
            </a:r>
            <a:endParaRPr lang="en" sz="1800" b="0" i="0" u="none" strike="noStrike" cap="none" baseline="0" dirty="0">
              <a:solidFill>
                <a:schemeClr val="dk2"/>
              </a:solidFill>
              <a:latin typeface="Arial"/>
              <a:ea typeface="Arial"/>
              <a:cs typeface="Arial"/>
              <a:sym typeface="Arial"/>
            </a:endParaRPr>
          </a:p>
          <a:p>
            <a:pPr marL="0" marR="0" lvl="0" indent="0" algn="l" rtl="0">
              <a:lnSpc>
                <a:spcPct val="96000"/>
              </a:lnSpc>
              <a:spcBef>
                <a:spcPts val="500"/>
              </a:spcBef>
              <a:spcAft>
                <a:spcPts val="0"/>
              </a:spcAft>
              <a:buClr>
                <a:schemeClr val="dk2"/>
              </a:buClr>
              <a:buSzPct val="25000"/>
              <a:buFont typeface="Arial"/>
              <a:buNone/>
            </a:pPr>
            <a:r>
              <a:rPr lang="en" sz="1800" b="0" i="0" u="none" strike="noStrike" cap="none" baseline="0" dirty="0">
                <a:solidFill>
                  <a:schemeClr val="dk2"/>
                </a:solidFill>
                <a:latin typeface="Arial"/>
                <a:ea typeface="Arial"/>
                <a:cs typeface="Arial"/>
                <a:sym typeface="Arial"/>
              </a:rPr>
              <a:t>            	- What you did </a:t>
            </a:r>
            <a:r>
              <a:rPr lang="en" sz="1800" b="0" i="0" u="none" strike="noStrike" cap="none" baseline="0" dirty="0" smtClean="0">
                <a:solidFill>
                  <a:schemeClr val="dk2"/>
                </a:solidFill>
                <a:latin typeface="Arial"/>
                <a:ea typeface="Arial"/>
                <a:cs typeface="Arial"/>
                <a:sym typeface="Arial"/>
              </a:rPr>
              <a:t>well</a:t>
            </a:r>
            <a:r>
              <a:rPr lang="en-US" sz="1800" b="0" i="0" u="none" strike="noStrike" cap="none" baseline="0" dirty="0" smtClean="0">
                <a:solidFill>
                  <a:schemeClr val="dk2"/>
                </a:solidFill>
                <a:latin typeface="Arial"/>
                <a:ea typeface="Arial"/>
                <a:cs typeface="Arial"/>
                <a:sym typeface="Arial"/>
              </a:rPr>
              <a:t>.</a:t>
            </a:r>
            <a:endParaRPr lang="en" sz="1800" b="0" i="0" u="none" strike="noStrike" cap="none" baseline="0" dirty="0">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1"/>
              </a:buClr>
              <a:buSzPct val="25000"/>
              <a:buFont typeface="Arial"/>
              <a:buNone/>
            </a:pPr>
            <a:r>
              <a:rPr lang="en" sz="1800" b="0" i="0" u="none" strike="noStrike" cap="none" baseline="0" dirty="0">
                <a:solidFill>
                  <a:schemeClr val="dk2"/>
                </a:solidFill>
                <a:latin typeface="Arial"/>
                <a:ea typeface="Arial"/>
                <a:cs typeface="Arial"/>
                <a:sym typeface="Arial"/>
              </a:rPr>
              <a:t>              	- How can you </a:t>
            </a:r>
            <a:r>
              <a:rPr lang="en" sz="1800" b="0" i="0" u="none" strike="noStrike" cap="none" baseline="0" dirty="0" smtClean="0">
                <a:solidFill>
                  <a:schemeClr val="dk2"/>
                </a:solidFill>
                <a:latin typeface="Arial"/>
                <a:ea typeface="Arial"/>
                <a:cs typeface="Arial"/>
                <a:sym typeface="Arial"/>
              </a:rPr>
              <a:t>improve</a:t>
            </a:r>
            <a:r>
              <a:rPr lang="en-US" sz="1800" b="0" i="0" u="none" strike="noStrike" cap="none" baseline="0" dirty="0" smtClean="0">
                <a:solidFill>
                  <a:schemeClr val="dk2"/>
                </a:solidFill>
                <a:latin typeface="Arial"/>
                <a:ea typeface="Arial"/>
                <a:cs typeface="Arial"/>
                <a:sym typeface="Arial"/>
              </a:rPr>
              <a:t>.</a:t>
            </a:r>
            <a:endParaRPr lang="en" sz="1800" b="0" i="0" u="none" strike="noStrike" cap="none" baseline="0" dirty="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dirty="0">
              <a:solidFill>
                <a:schemeClr val="dk2"/>
              </a:solidFill>
              <a:latin typeface="Arial"/>
              <a:ea typeface="Arial"/>
              <a:cs typeface="Arial"/>
              <a:sym typeface="Arial"/>
            </a:endParaRPr>
          </a:p>
        </p:txBody>
      </p:sp>
      <p:sp>
        <p:nvSpPr>
          <p:cNvPr id="240" name="Shape 240"/>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28</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Shape 245"/>
          <p:cNvSpPr txBox="1">
            <a:spLocks noGrp="1"/>
          </p:cNvSpPr>
          <p:nvPr>
            <p:ph type="title"/>
          </p:nvPr>
        </p:nvSpPr>
        <p:spPr>
          <a:xfrm>
            <a:off x="457200" y="304930"/>
            <a:ext cx="8229600" cy="997954"/>
          </a:xfrm>
          <a:prstGeom prst="rect">
            <a:avLst/>
          </a:prstGeom>
        </p:spPr>
        <p:txBody>
          <a:bodyPr lIns="91425" tIns="91425" rIns="91425" bIns="91425" anchor="b" anchorCtr="0">
            <a:noAutofit/>
          </a:bodyPr>
          <a:lstStyle/>
          <a:p>
            <a:pPr>
              <a:spcBef>
                <a:spcPts val="0"/>
              </a:spcBef>
              <a:buNone/>
            </a:pPr>
            <a:r>
              <a:rPr lang="en-US" sz="4400" b="1" dirty="0" smtClean="0">
                <a:solidFill>
                  <a:schemeClr val="bg1"/>
                </a:solidFill>
              </a:rPr>
              <a:t>Identifying Protective Factors</a:t>
            </a:r>
            <a:endParaRPr sz="4400" b="1" dirty="0">
              <a:solidFill>
                <a:schemeClr val="bg1"/>
              </a:solidFill>
            </a:endParaRPr>
          </a:p>
        </p:txBody>
      </p:sp>
      <p:sp>
        <p:nvSpPr>
          <p:cNvPr id="246" name="Shape 246"/>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06400" rtl="0">
              <a:lnSpc>
                <a:spcPct val="115000"/>
              </a:lnSpc>
              <a:spcBef>
                <a:spcPts val="0"/>
              </a:spcBef>
              <a:buClr>
                <a:schemeClr val="dk1"/>
              </a:buClr>
              <a:buSzPct val="100000"/>
              <a:buAutoNum type="arabicPeriod"/>
            </a:pPr>
            <a:r>
              <a:rPr lang="en" sz="2800" dirty="0">
                <a:solidFill>
                  <a:schemeClr val="dk1"/>
                </a:solidFill>
              </a:rPr>
              <a:t>In what ways does my own classroom protect </a:t>
            </a:r>
            <a:r>
              <a:rPr lang="en" sz="2800" u="sng" dirty="0">
                <a:solidFill>
                  <a:schemeClr val="dk1"/>
                </a:solidFill>
              </a:rPr>
              <a:t>child rights</a:t>
            </a:r>
            <a:r>
              <a:rPr lang="en" sz="2800" dirty="0">
                <a:solidFill>
                  <a:schemeClr val="dk1"/>
                </a:solidFill>
              </a:rPr>
              <a:t>?</a:t>
            </a:r>
          </a:p>
          <a:p>
            <a:pPr lvl="0" rtl="0">
              <a:lnSpc>
                <a:spcPct val="115000"/>
              </a:lnSpc>
              <a:spcBef>
                <a:spcPts val="0"/>
              </a:spcBef>
              <a:buNone/>
            </a:pPr>
            <a:endParaRPr sz="2800" dirty="0">
              <a:solidFill>
                <a:schemeClr val="dk1"/>
              </a:solidFill>
            </a:endParaRPr>
          </a:p>
          <a:p>
            <a:pPr marL="457200" lvl="0" indent="-406400" rtl="0">
              <a:lnSpc>
                <a:spcPct val="115000"/>
              </a:lnSpc>
              <a:spcBef>
                <a:spcPts val="0"/>
              </a:spcBef>
              <a:buClr>
                <a:schemeClr val="dk1"/>
              </a:buClr>
              <a:buSzPct val="100000"/>
              <a:buAutoNum type="arabicPeriod"/>
            </a:pPr>
            <a:r>
              <a:rPr lang="en" sz="2800" dirty="0">
                <a:solidFill>
                  <a:schemeClr val="dk1"/>
                </a:solidFill>
              </a:rPr>
              <a:t>In what ways does my own classroom not protect child rights?</a:t>
            </a:r>
          </a:p>
        </p:txBody>
      </p:sp>
      <p:sp>
        <p:nvSpPr>
          <p:cNvPr id="247" name="Shape 247"/>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29</a:t>
            </a:fld>
            <a:endParaRPr lang="en"/>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chemeClr val="lt1"/>
                </a:solidFill>
                <a:latin typeface="Arial"/>
                <a:ea typeface="Arial"/>
                <a:cs typeface="Arial"/>
                <a:sym typeface="Arial"/>
              </a:rPr>
              <a:t>Objectives</a:t>
            </a:r>
            <a:endParaRPr lang="en" sz="4800" b="1" i="0" u="none" strike="noStrike" cap="none" baseline="0" dirty="0">
              <a:solidFill>
                <a:schemeClr val="lt1"/>
              </a:solidFill>
              <a:latin typeface="Arial"/>
              <a:ea typeface="Arial"/>
              <a:cs typeface="Arial"/>
              <a:sym typeface="Arial"/>
            </a:endParaRPr>
          </a:p>
        </p:txBody>
      </p:sp>
      <p:sp>
        <p:nvSpPr>
          <p:cNvPr id="49" name="Shape 49"/>
          <p:cNvSpPr txBox="1">
            <a:spLocks noGrp="1"/>
          </p:cNvSpPr>
          <p:nvPr>
            <p:ph type="body" idx="1"/>
          </p:nvPr>
        </p:nvSpPr>
        <p:spPr>
          <a:xfrm>
            <a:off x="457200" y="1966954"/>
            <a:ext cx="8229600" cy="2980800"/>
          </a:xfrm>
          <a:prstGeom prst="rect">
            <a:avLst/>
          </a:prstGeom>
          <a:noFill/>
          <a:ln>
            <a:noFill/>
          </a:ln>
        </p:spPr>
        <p:txBody>
          <a:bodyPr lIns="91425" tIns="91425" rIns="91425" bIns="91425" anchor="t" anchorCtr="0">
            <a:noAutofit/>
          </a:bodyPr>
          <a:lstStyle/>
          <a:p>
            <a:pPr marL="457200" marR="0" lvl="0" indent="-342900" rtl="0">
              <a:spcBef>
                <a:spcPts val="0"/>
              </a:spcBef>
              <a:buClr>
                <a:schemeClr val="dk1"/>
              </a:buClr>
              <a:buSzPct val="100000"/>
              <a:buFont typeface="Arial"/>
              <a:buChar char="●"/>
            </a:pPr>
            <a:r>
              <a:rPr lang="en" sz="2000" dirty="0">
                <a:solidFill>
                  <a:schemeClr val="dk1"/>
                </a:solidFill>
                <a:latin typeface="+mj-lt"/>
                <a:ea typeface="Times New Roman"/>
                <a:cs typeface="Times New Roman"/>
                <a:sym typeface="Times New Roman"/>
              </a:rPr>
              <a:t>Explain the cognitive, social, physical and emotional needs of </a:t>
            </a:r>
            <a:r>
              <a:rPr lang="en" sz="2000" dirty="0" smtClean="0">
                <a:solidFill>
                  <a:schemeClr val="dk1"/>
                </a:solidFill>
                <a:latin typeface="+mj-lt"/>
                <a:ea typeface="Times New Roman"/>
                <a:cs typeface="Times New Roman"/>
                <a:sym typeface="Times New Roman"/>
              </a:rPr>
              <a:t>children</a:t>
            </a:r>
            <a:r>
              <a:rPr lang="en-US" sz="2000" dirty="0" smtClean="0">
                <a:solidFill>
                  <a:schemeClr val="dk1"/>
                </a:solidFill>
                <a:latin typeface="+mj-lt"/>
                <a:ea typeface="Times New Roman"/>
                <a:cs typeface="Times New Roman"/>
                <a:sym typeface="Times New Roman"/>
              </a:rPr>
              <a:t>.</a:t>
            </a:r>
            <a:endParaRPr lang="en" sz="2000" dirty="0">
              <a:solidFill>
                <a:schemeClr val="dk1"/>
              </a:solidFill>
              <a:latin typeface="+mj-lt"/>
              <a:ea typeface="Times New Roman"/>
              <a:cs typeface="Times New Roman"/>
              <a:sym typeface="Times New Roman"/>
            </a:endParaRPr>
          </a:p>
          <a:p>
            <a:pPr marL="457200" marR="0" lvl="0" indent="-342900" rtl="0">
              <a:spcBef>
                <a:spcPts val="0"/>
              </a:spcBef>
              <a:buClr>
                <a:schemeClr val="dk1"/>
              </a:buClr>
              <a:buSzPct val="100000"/>
              <a:buFont typeface="Arial"/>
              <a:buChar char="●"/>
            </a:pPr>
            <a:r>
              <a:rPr lang="en" sz="2000" dirty="0">
                <a:solidFill>
                  <a:schemeClr val="dk1"/>
                </a:solidFill>
                <a:latin typeface="+mj-lt"/>
                <a:ea typeface="Times New Roman"/>
                <a:cs typeface="Times New Roman"/>
                <a:sym typeface="Times New Roman"/>
              </a:rPr>
              <a:t>Describe the roles and responsibilities of teachers as duty-bearers to protect </a:t>
            </a:r>
            <a:r>
              <a:rPr lang="en" sz="2000" dirty="0" smtClean="0">
                <a:solidFill>
                  <a:schemeClr val="dk1"/>
                </a:solidFill>
                <a:latin typeface="+mj-lt"/>
                <a:ea typeface="Times New Roman"/>
                <a:cs typeface="Times New Roman"/>
                <a:sym typeface="Times New Roman"/>
              </a:rPr>
              <a:t>the </a:t>
            </a:r>
            <a:r>
              <a:rPr lang="en" sz="2000" dirty="0">
                <a:solidFill>
                  <a:schemeClr val="dk1"/>
                </a:solidFill>
                <a:latin typeface="+mj-lt"/>
                <a:ea typeface="Times New Roman"/>
                <a:cs typeface="Times New Roman"/>
                <a:sym typeface="Times New Roman"/>
              </a:rPr>
              <a:t>rights and well-being of </a:t>
            </a:r>
            <a:r>
              <a:rPr lang="en" sz="2000" dirty="0" smtClean="0">
                <a:solidFill>
                  <a:schemeClr val="dk1"/>
                </a:solidFill>
                <a:latin typeface="+mj-lt"/>
                <a:ea typeface="Times New Roman"/>
                <a:cs typeface="Times New Roman"/>
                <a:sym typeface="Times New Roman"/>
              </a:rPr>
              <a:t>children</a:t>
            </a:r>
            <a:r>
              <a:rPr lang="en-US" sz="2000" dirty="0" smtClean="0">
                <a:solidFill>
                  <a:schemeClr val="dk1"/>
                </a:solidFill>
                <a:latin typeface="+mj-lt"/>
                <a:ea typeface="Times New Roman"/>
                <a:cs typeface="Times New Roman"/>
                <a:sym typeface="Times New Roman"/>
              </a:rPr>
              <a:t>.</a:t>
            </a:r>
            <a:endParaRPr lang="en" sz="2000" dirty="0">
              <a:solidFill>
                <a:schemeClr val="dk1"/>
              </a:solidFill>
              <a:latin typeface="+mj-lt"/>
              <a:ea typeface="Times New Roman"/>
              <a:cs typeface="Times New Roman"/>
              <a:sym typeface="Times New Roman"/>
            </a:endParaRPr>
          </a:p>
          <a:p>
            <a:pPr marL="457200" marR="0" lvl="0" indent="-342900" rtl="0">
              <a:spcBef>
                <a:spcPts val="0"/>
              </a:spcBef>
              <a:buClr>
                <a:schemeClr val="dk1"/>
              </a:buClr>
              <a:buSzPct val="100000"/>
              <a:buFont typeface="Arial"/>
              <a:buChar char="●"/>
            </a:pPr>
            <a:r>
              <a:rPr lang="en" sz="2000" dirty="0">
                <a:solidFill>
                  <a:schemeClr val="dk1"/>
                </a:solidFill>
                <a:latin typeface="+mj-lt"/>
                <a:ea typeface="Times New Roman"/>
                <a:cs typeface="Times New Roman"/>
                <a:sym typeface="Times New Roman"/>
              </a:rPr>
              <a:t>Identify  “risk” vs. “protective” factors that impact child well-being, and the </a:t>
            </a:r>
            <a:r>
              <a:rPr lang="en" sz="2000" dirty="0" smtClean="0">
                <a:solidFill>
                  <a:schemeClr val="dk1"/>
                </a:solidFill>
                <a:latin typeface="+mj-lt"/>
                <a:ea typeface="Times New Roman"/>
                <a:cs typeface="Times New Roman"/>
                <a:sym typeface="Times New Roman"/>
              </a:rPr>
              <a:t>unique</a:t>
            </a:r>
            <a:r>
              <a:rPr lang="en-US" sz="2000" dirty="0" smtClean="0">
                <a:solidFill>
                  <a:schemeClr val="dk1"/>
                </a:solidFill>
                <a:latin typeface="+mj-lt"/>
                <a:ea typeface="Times New Roman"/>
                <a:cs typeface="Times New Roman"/>
                <a:sym typeface="Times New Roman"/>
              </a:rPr>
              <a:t> </a:t>
            </a:r>
            <a:r>
              <a:rPr lang="en" sz="2000" dirty="0" smtClean="0">
                <a:solidFill>
                  <a:schemeClr val="dk1"/>
                </a:solidFill>
                <a:latin typeface="+mj-lt"/>
                <a:ea typeface="Times New Roman"/>
                <a:cs typeface="Times New Roman"/>
                <a:sym typeface="Times New Roman"/>
              </a:rPr>
              <a:t>risks </a:t>
            </a:r>
            <a:r>
              <a:rPr lang="en" sz="2000" dirty="0">
                <a:solidFill>
                  <a:schemeClr val="dk1"/>
                </a:solidFill>
                <a:latin typeface="+mj-lt"/>
                <a:ea typeface="Times New Roman"/>
                <a:cs typeface="Times New Roman"/>
                <a:sym typeface="Times New Roman"/>
              </a:rPr>
              <a:t>and needs of girls and </a:t>
            </a:r>
            <a:r>
              <a:rPr lang="en" sz="2000" dirty="0" smtClean="0">
                <a:solidFill>
                  <a:schemeClr val="dk1"/>
                </a:solidFill>
                <a:latin typeface="+mj-lt"/>
                <a:ea typeface="Times New Roman"/>
                <a:cs typeface="Times New Roman"/>
                <a:sym typeface="Times New Roman"/>
              </a:rPr>
              <a:t>boys</a:t>
            </a:r>
            <a:r>
              <a:rPr lang="en-US" sz="2000" dirty="0" smtClean="0">
                <a:solidFill>
                  <a:schemeClr val="dk1"/>
                </a:solidFill>
                <a:latin typeface="+mj-lt"/>
                <a:ea typeface="Times New Roman"/>
                <a:cs typeface="Times New Roman"/>
                <a:sym typeface="Times New Roman"/>
              </a:rPr>
              <a:t>.</a:t>
            </a:r>
            <a:r>
              <a:rPr lang="en" sz="2000" dirty="0" smtClean="0">
                <a:solidFill>
                  <a:schemeClr val="dk1"/>
                </a:solidFill>
                <a:latin typeface="+mj-lt"/>
                <a:ea typeface="Times New Roman"/>
                <a:cs typeface="Times New Roman"/>
                <a:sym typeface="Times New Roman"/>
              </a:rPr>
              <a:t> </a:t>
            </a:r>
            <a:endParaRPr lang="en" sz="2000" dirty="0">
              <a:solidFill>
                <a:schemeClr val="dk1"/>
              </a:solidFill>
              <a:latin typeface="+mj-lt"/>
              <a:ea typeface="Times New Roman"/>
              <a:cs typeface="Times New Roman"/>
              <a:sym typeface="Times New Roman"/>
            </a:endParaRPr>
          </a:p>
          <a:p>
            <a:pPr marL="457200" marR="0" lvl="0" indent="-342900" rtl="0">
              <a:spcBef>
                <a:spcPts val="0"/>
              </a:spcBef>
              <a:buClr>
                <a:schemeClr val="dk1"/>
              </a:buClr>
              <a:buSzPct val="100000"/>
              <a:buFont typeface="Arial"/>
              <a:buChar char="●"/>
            </a:pPr>
            <a:r>
              <a:rPr lang="en" sz="2000" dirty="0">
                <a:solidFill>
                  <a:schemeClr val="dk1"/>
                </a:solidFill>
                <a:latin typeface="+mj-lt"/>
                <a:ea typeface="Times New Roman"/>
                <a:cs typeface="Times New Roman"/>
                <a:sym typeface="Times New Roman"/>
              </a:rPr>
              <a:t>Identify, monitor and address signs of distress in </a:t>
            </a:r>
            <a:r>
              <a:rPr lang="en" sz="2000" dirty="0" smtClean="0">
                <a:solidFill>
                  <a:schemeClr val="dk1"/>
                </a:solidFill>
                <a:latin typeface="+mj-lt"/>
                <a:ea typeface="Times New Roman"/>
                <a:cs typeface="Times New Roman"/>
                <a:sym typeface="Times New Roman"/>
              </a:rPr>
              <a:t>students</a:t>
            </a:r>
            <a:r>
              <a:rPr lang="en-US" sz="2000" smtClean="0">
                <a:solidFill>
                  <a:schemeClr val="dk1"/>
                </a:solidFill>
                <a:latin typeface="+mj-lt"/>
                <a:ea typeface="Times New Roman"/>
                <a:cs typeface="Times New Roman"/>
                <a:sym typeface="Times New Roman"/>
              </a:rPr>
              <a:t>.</a:t>
            </a:r>
            <a:endParaRPr lang="en" sz="2000" dirty="0">
              <a:solidFill>
                <a:schemeClr val="dk1"/>
              </a:solidFill>
              <a:latin typeface="+mj-lt"/>
              <a:ea typeface="Times New Roman"/>
              <a:cs typeface="Times New Roman"/>
              <a:sym typeface="Times New Roman"/>
            </a:endParaRPr>
          </a:p>
        </p:txBody>
      </p:sp>
      <p:sp>
        <p:nvSpPr>
          <p:cNvPr id="50" name="Shape 50"/>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296896" y="1566758"/>
            <a:ext cx="8389903" cy="461665"/>
          </a:xfrm>
          <a:prstGeom prst="rect">
            <a:avLst/>
          </a:prstGeom>
          <a:noFill/>
        </p:spPr>
        <p:txBody>
          <a:bodyPr wrap="square" rtlCol="0">
            <a:spAutoFit/>
          </a:bodyPr>
          <a:lstStyle/>
          <a:p>
            <a:r>
              <a:rPr lang="en-US" sz="2400" b="1" i="1" dirty="0" smtClean="0"/>
              <a:t>By the end of this session you will be able to:</a:t>
            </a:r>
            <a:endParaRPr lang="en-US" sz="2400" b="1" i="1" dirty="0"/>
          </a:p>
        </p:txBody>
      </p:sp>
    </p:spTree>
  </p:cSld>
  <p:clrMapOvr>
    <a:masterClrMapping/>
  </p:clrMapOvr>
  <p:transition xmlns:p14="http://schemas.microsoft.com/office/powerpoint/2010/mai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title"/>
          </p:nvPr>
        </p:nvSpPr>
        <p:spPr>
          <a:xfrm>
            <a:off x="457200" y="205977"/>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Creating a Safe Space</a:t>
            </a:r>
          </a:p>
        </p:txBody>
      </p:sp>
      <p:pic>
        <p:nvPicPr>
          <p:cNvPr id="253" name="Shape 253"/>
          <p:cNvPicPr preferRelativeResize="0"/>
          <p:nvPr/>
        </p:nvPicPr>
        <p:blipFill rotWithShape="1">
          <a:blip r:embed="rId3">
            <a:alphaModFix/>
          </a:blip>
          <a:srcRect/>
          <a:stretch/>
        </p:blipFill>
        <p:spPr>
          <a:xfrm>
            <a:off x="1647275" y="1387725"/>
            <a:ext cx="5849400" cy="3699300"/>
          </a:xfrm>
          <a:prstGeom prst="rect">
            <a:avLst/>
          </a:prstGeom>
          <a:noFill/>
          <a:ln>
            <a:noFill/>
          </a:ln>
        </p:spPr>
      </p:pic>
      <p:sp>
        <p:nvSpPr>
          <p:cNvPr id="254" name="Shape 25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258"/>
        <p:cNvGrpSpPr/>
        <p:nvPr/>
      </p:nvGrpSpPr>
      <p:grpSpPr>
        <a:xfrm>
          <a:off x="0" y="0"/>
          <a:ext cx="0" cy="0"/>
          <a:chOff x="0" y="0"/>
          <a:chExt cx="0" cy="0"/>
        </a:xfrm>
      </p:grpSpPr>
      <p:sp>
        <p:nvSpPr>
          <p:cNvPr id="259" name="Shape 25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ctrTitle"/>
          </p:nvPr>
        </p:nvSpPr>
        <p:spPr>
          <a:xfrm>
            <a:off x="315625" y="130075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2 </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Child </a:t>
            </a:r>
            <a:r>
              <a:rPr lang="en" sz="3600" b="1" i="0" u="none" strike="noStrike" cap="none" baseline="0" dirty="0" smtClean="0">
                <a:solidFill>
                  <a:schemeClr val="dk2"/>
                </a:solidFill>
                <a:latin typeface="Arial"/>
                <a:ea typeface="Arial"/>
                <a:cs typeface="Arial"/>
                <a:sym typeface="Arial"/>
              </a:rPr>
              <a:t>Protection</a:t>
            </a:r>
            <a:r>
              <a:rPr lang="en-US" sz="3600" b="1" i="0" u="none" strike="noStrike" cap="none" baseline="0" dirty="0" smtClean="0">
                <a:solidFill>
                  <a:schemeClr val="dk2"/>
                </a:solidFill>
                <a:latin typeface="Arial"/>
                <a:ea typeface="Arial"/>
                <a:cs typeface="Arial"/>
                <a:sym typeface="Arial"/>
              </a:rPr>
              <a:t>,</a:t>
            </a:r>
            <a:r>
              <a:rPr lang="en-US" sz="3600" b="1" i="0" u="none" strike="noStrike" cap="none" dirty="0" smtClean="0">
                <a:solidFill>
                  <a:schemeClr val="dk2"/>
                </a:solidFill>
                <a:latin typeface="Arial"/>
                <a:ea typeface="Arial"/>
                <a:cs typeface="Arial"/>
                <a:sym typeface="Arial"/>
              </a:rPr>
              <a:t> </a:t>
            </a:r>
            <a:r>
              <a:rPr lang="en" sz="3600" b="1" i="0" u="none" strike="noStrike" cap="none" baseline="0" dirty="0" smtClean="0">
                <a:solidFill>
                  <a:schemeClr val="dk2"/>
                </a:solidFill>
                <a:latin typeface="Arial"/>
                <a:ea typeface="Arial"/>
                <a:cs typeface="Arial"/>
                <a:sym typeface="Arial"/>
              </a:rPr>
              <a:t>Well-Being</a:t>
            </a:r>
            <a:r>
              <a:rPr lang="en-US" sz="3600" b="1" i="0" u="none" strike="noStrike" cap="none" baseline="0" dirty="0" smtClean="0">
                <a:solidFill>
                  <a:schemeClr val="dk2"/>
                </a:solidFill>
                <a:latin typeface="Arial"/>
                <a:ea typeface="Arial"/>
                <a:cs typeface="Arial"/>
                <a:sym typeface="Arial"/>
              </a:rPr>
              <a:t> and Inclusion</a:t>
            </a:r>
            <a:endParaRPr lang="en" sz="3600" b="1" i="0" u="none" strike="noStrike" cap="none" baseline="0" dirty="0">
              <a:solidFill>
                <a:schemeClr val="dk2"/>
              </a:solidFill>
              <a:latin typeface="Arial"/>
              <a:ea typeface="Arial"/>
              <a:cs typeface="Arial"/>
              <a:sym typeface="Arial"/>
            </a:endParaRPr>
          </a:p>
        </p:txBody>
      </p:sp>
      <p:sp>
        <p:nvSpPr>
          <p:cNvPr id="265" name="Shape 265"/>
          <p:cNvSpPr txBox="1">
            <a:spLocks noGrp="1"/>
          </p:cNvSpPr>
          <p:nvPr>
            <p:ph type="subTitle" idx="1"/>
          </p:nvPr>
        </p:nvSpPr>
        <p:spPr>
          <a:xfrm>
            <a:off x="487975" y="3093357"/>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3000" b="1" i="0" u="none" strike="noStrike" cap="none" baseline="0">
                <a:solidFill>
                  <a:schemeClr val="lt2"/>
                </a:solidFill>
                <a:latin typeface="Arial"/>
                <a:ea typeface="Arial"/>
                <a:cs typeface="Arial"/>
                <a:sym typeface="Arial"/>
              </a:rPr>
              <a:t>Session 3: Inclusive Classrooms</a:t>
            </a:r>
          </a:p>
        </p:txBody>
      </p:sp>
      <p:sp>
        <p:nvSpPr>
          <p:cNvPr id="266" name="Shape 266"/>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chemeClr val="lt1"/>
                </a:solidFill>
                <a:latin typeface="Arial"/>
                <a:ea typeface="Arial"/>
                <a:cs typeface="Arial"/>
                <a:sym typeface="Arial"/>
              </a:rPr>
              <a:t>Objectives</a:t>
            </a:r>
            <a:endParaRPr lang="en" sz="4800" b="1" i="0" u="none" strike="noStrike" cap="none" baseline="0" dirty="0">
              <a:solidFill>
                <a:schemeClr val="lt1"/>
              </a:solidFill>
              <a:latin typeface="Arial"/>
              <a:ea typeface="Arial"/>
              <a:cs typeface="Arial"/>
              <a:sym typeface="Arial"/>
            </a:endParaRPr>
          </a:p>
        </p:txBody>
      </p:sp>
      <p:sp>
        <p:nvSpPr>
          <p:cNvPr id="272" name="Shape 272"/>
          <p:cNvSpPr txBox="1">
            <a:spLocks noGrp="1"/>
          </p:cNvSpPr>
          <p:nvPr>
            <p:ph type="body" idx="1"/>
          </p:nvPr>
        </p:nvSpPr>
        <p:spPr>
          <a:xfrm>
            <a:off x="457200" y="2027599"/>
            <a:ext cx="8229600" cy="2150100"/>
          </a:xfrm>
          <a:prstGeom prst="rect">
            <a:avLst/>
          </a:prstGeom>
          <a:noFill/>
          <a:ln>
            <a:noFill/>
          </a:ln>
        </p:spPr>
        <p:txBody>
          <a:bodyPr lIns="91425" tIns="91425" rIns="91425" bIns="91425" anchor="t" anchorCtr="0">
            <a:noAutofit/>
          </a:bodyPr>
          <a:lstStyle/>
          <a:p>
            <a:pPr marL="457200" lvl="0" indent="-381000" algn="just" rtl="0">
              <a:lnSpc>
                <a:spcPct val="115000"/>
              </a:lnSpc>
              <a:spcBef>
                <a:spcPts val="0"/>
              </a:spcBef>
              <a:buClr>
                <a:schemeClr val="dk1"/>
              </a:buClr>
              <a:buSzPct val="100000"/>
              <a:buFont typeface="Arial"/>
              <a:buChar char="●"/>
            </a:pPr>
            <a:r>
              <a:rPr lang="en" sz="2400" dirty="0">
                <a:solidFill>
                  <a:schemeClr val="dk1"/>
                </a:solidFill>
                <a:latin typeface="Times New Roman"/>
                <a:ea typeface="Times New Roman"/>
                <a:cs typeface="Times New Roman"/>
                <a:sym typeface="Times New Roman"/>
              </a:rPr>
              <a:t>Explain the importance of inclusive </a:t>
            </a:r>
            <a:r>
              <a:rPr lang="en" sz="2400" dirty="0" smtClean="0">
                <a:solidFill>
                  <a:schemeClr val="dk1"/>
                </a:solidFill>
                <a:latin typeface="Times New Roman"/>
                <a:ea typeface="Times New Roman"/>
                <a:cs typeface="Times New Roman"/>
                <a:sym typeface="Times New Roman"/>
              </a:rPr>
              <a:t>education</a:t>
            </a:r>
            <a:r>
              <a:rPr lang="en-US" sz="2400" dirty="0" smtClean="0">
                <a:solidFill>
                  <a:schemeClr val="dk1"/>
                </a:solidFill>
                <a:latin typeface="Times New Roman"/>
                <a:ea typeface="Times New Roman"/>
                <a:cs typeface="Times New Roman"/>
                <a:sym typeface="Times New Roman"/>
              </a:rPr>
              <a:t>.</a:t>
            </a:r>
            <a:endParaRPr lang="en" sz="2400" dirty="0">
              <a:solidFill>
                <a:schemeClr val="dk1"/>
              </a:solidFill>
              <a:latin typeface="Times New Roman"/>
              <a:ea typeface="Times New Roman"/>
              <a:cs typeface="Times New Roman"/>
              <a:sym typeface="Times New Roman"/>
            </a:endParaRPr>
          </a:p>
          <a:p>
            <a:pPr marL="457200" lvl="0" indent="-381000" algn="just" rtl="0">
              <a:lnSpc>
                <a:spcPct val="115000"/>
              </a:lnSpc>
              <a:spcBef>
                <a:spcPts val="0"/>
              </a:spcBef>
              <a:buClr>
                <a:schemeClr val="dk1"/>
              </a:buClr>
              <a:buSzPct val="100000"/>
              <a:buFont typeface="Arial"/>
              <a:buChar char="●"/>
            </a:pPr>
            <a:r>
              <a:rPr lang="en" sz="2400" dirty="0">
                <a:solidFill>
                  <a:schemeClr val="dk1"/>
                </a:solidFill>
                <a:latin typeface="Times New Roman"/>
                <a:ea typeface="Times New Roman"/>
                <a:cs typeface="Times New Roman"/>
                <a:sym typeface="Times New Roman"/>
              </a:rPr>
              <a:t>Describe obstacles that vulnerable student populations </a:t>
            </a:r>
            <a:r>
              <a:rPr lang="en" sz="2400" dirty="0" smtClean="0">
                <a:solidFill>
                  <a:schemeClr val="dk1"/>
                </a:solidFill>
                <a:latin typeface="Times New Roman"/>
                <a:ea typeface="Times New Roman"/>
                <a:cs typeface="Times New Roman"/>
                <a:sym typeface="Times New Roman"/>
              </a:rPr>
              <a:t>face</a:t>
            </a:r>
            <a:r>
              <a:rPr lang="en-US" sz="2400" dirty="0" smtClean="0">
                <a:solidFill>
                  <a:schemeClr val="dk1"/>
                </a:solidFill>
                <a:latin typeface="Times New Roman"/>
                <a:ea typeface="Times New Roman"/>
                <a:cs typeface="Times New Roman"/>
                <a:sym typeface="Times New Roman"/>
              </a:rPr>
              <a:t>.</a:t>
            </a:r>
            <a:r>
              <a:rPr lang="en" sz="2400" dirty="0" smtClean="0">
                <a:solidFill>
                  <a:schemeClr val="dk1"/>
                </a:solidFill>
                <a:latin typeface="Times New Roman"/>
                <a:ea typeface="Times New Roman"/>
                <a:cs typeface="Times New Roman"/>
                <a:sym typeface="Times New Roman"/>
              </a:rPr>
              <a:t> </a:t>
            </a:r>
            <a:endParaRPr lang="en" sz="2400" dirty="0">
              <a:solidFill>
                <a:schemeClr val="dk1"/>
              </a:solidFill>
              <a:latin typeface="Times New Roman"/>
              <a:ea typeface="Times New Roman"/>
              <a:cs typeface="Times New Roman"/>
              <a:sym typeface="Times New Roman"/>
            </a:endParaRPr>
          </a:p>
          <a:p>
            <a:pPr marL="457200" lvl="0" indent="-381000" algn="just" rtl="0">
              <a:lnSpc>
                <a:spcPct val="115000"/>
              </a:lnSpc>
              <a:spcBef>
                <a:spcPts val="0"/>
              </a:spcBef>
              <a:buClr>
                <a:schemeClr val="dk1"/>
              </a:buClr>
              <a:buSzPct val="100000"/>
              <a:buFont typeface="Arial"/>
              <a:buChar char="●"/>
            </a:pPr>
            <a:r>
              <a:rPr lang="en" sz="2400" dirty="0">
                <a:solidFill>
                  <a:schemeClr val="dk1"/>
                </a:solidFill>
                <a:latin typeface="Times New Roman"/>
                <a:ea typeface="Times New Roman"/>
                <a:cs typeface="Times New Roman"/>
                <a:sym typeface="Times New Roman"/>
              </a:rPr>
              <a:t>Identify strategies to create an inclusive </a:t>
            </a:r>
            <a:r>
              <a:rPr lang="en" sz="2400" dirty="0" smtClean="0">
                <a:solidFill>
                  <a:schemeClr val="dk1"/>
                </a:solidFill>
                <a:latin typeface="Times New Roman"/>
                <a:ea typeface="Times New Roman"/>
                <a:cs typeface="Times New Roman"/>
                <a:sym typeface="Times New Roman"/>
              </a:rPr>
              <a:t>classroom</a:t>
            </a:r>
            <a:r>
              <a:rPr lang="en-US" sz="2400" dirty="0" smtClean="0">
                <a:solidFill>
                  <a:schemeClr val="dk1"/>
                </a:solidFill>
                <a:latin typeface="Times New Roman"/>
                <a:ea typeface="Times New Roman"/>
                <a:cs typeface="Times New Roman"/>
                <a:sym typeface="Times New Roman"/>
              </a:rPr>
              <a:t>.</a:t>
            </a:r>
            <a:endParaRPr lang="en" sz="2400" dirty="0">
              <a:solidFill>
                <a:schemeClr val="dk1"/>
              </a:solidFill>
              <a:latin typeface="Times New Roman"/>
              <a:ea typeface="Times New Roman"/>
              <a:cs typeface="Times New Roman"/>
              <a:sym typeface="Times New Roman"/>
            </a:endParaRPr>
          </a:p>
        </p:txBody>
      </p:sp>
      <p:sp>
        <p:nvSpPr>
          <p:cNvPr id="273" name="Shape 273"/>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33</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166887" y="1597945"/>
            <a:ext cx="8389903" cy="461665"/>
          </a:xfrm>
          <a:prstGeom prst="rect">
            <a:avLst/>
          </a:prstGeom>
          <a:noFill/>
        </p:spPr>
        <p:txBody>
          <a:bodyPr wrap="squar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r>
              <a:rPr lang="en-US" sz="2400" b="1" i="1" dirty="0" smtClean="0"/>
              <a:t>By the end of this session you will be able to:</a:t>
            </a:r>
            <a:endParaRPr lang="en-US" sz="2400" b="1" i="1" dirty="0"/>
          </a:p>
        </p:txBody>
      </p:sp>
    </p:spTree>
  </p:cSld>
  <p:clrMapOvr>
    <a:masterClrMapping/>
  </p:clrMapOvr>
  <p:transition xmlns:p14="http://schemas.microsoft.com/office/powerpoint/2010/mai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p:nvPr/>
        </p:nvSpPr>
        <p:spPr>
          <a:xfrm>
            <a:off x="98961" y="1363577"/>
            <a:ext cx="7493771" cy="623246"/>
          </a:xfrm>
          <a:prstGeom prst="rect">
            <a:avLst/>
          </a:prstGeom>
          <a:noFill/>
          <a:ln>
            <a:noFill/>
          </a:ln>
        </p:spPr>
        <p:txBody>
          <a:bodyPr lIns="91425" tIns="45700" rIns="91425" bIns="45700" anchor="t" anchorCtr="0">
            <a:noAutofit/>
          </a:bodyPr>
          <a:lstStyle/>
          <a:p>
            <a:pPr marL="0" marR="0" lvl="0" indent="0" rtl="0">
              <a:lnSpc>
                <a:spcPct val="100000"/>
              </a:lnSpc>
              <a:spcBef>
                <a:spcPts val="0"/>
              </a:spcBef>
              <a:spcAft>
                <a:spcPts val="0"/>
              </a:spcAft>
              <a:buClr>
                <a:schemeClr val="dk1"/>
              </a:buClr>
              <a:buSzPct val="25000"/>
              <a:buFont typeface="Times New Roman"/>
              <a:buNone/>
            </a:pPr>
            <a:r>
              <a:rPr lang="en" sz="2800" b="1" i="0" u="none" strike="noStrike" cap="none" baseline="0" dirty="0">
                <a:solidFill>
                  <a:schemeClr val="tx1"/>
                </a:solidFill>
                <a:latin typeface="Times New Roman"/>
                <a:ea typeface="Times New Roman"/>
                <a:cs typeface="Times New Roman"/>
                <a:sym typeface="Times New Roman"/>
              </a:rPr>
              <a:t>Exclusion</a:t>
            </a:r>
            <a:r>
              <a:rPr lang="en" sz="2800" b="0" i="0" u="none" strike="noStrike" cap="none" baseline="0" dirty="0">
                <a:solidFill>
                  <a:schemeClr val="tx1"/>
                </a:solidFill>
                <a:latin typeface="Times New Roman"/>
                <a:ea typeface="Times New Roman"/>
                <a:cs typeface="Times New Roman"/>
                <a:sym typeface="Times New Roman"/>
              </a:rPr>
              <a:t> </a:t>
            </a:r>
            <a:r>
              <a:rPr lang="en-US" sz="2000" b="0" i="0" u="none" strike="noStrike" cap="none" baseline="0" dirty="0" smtClean="0">
                <a:solidFill>
                  <a:schemeClr val="tx1"/>
                </a:solidFill>
                <a:latin typeface="Times New Roman"/>
                <a:ea typeface="Times New Roman"/>
                <a:cs typeface="Times New Roman"/>
                <a:sym typeface="Times New Roman"/>
              </a:rPr>
              <a:t>means </a:t>
            </a:r>
            <a:r>
              <a:rPr lang="en" sz="2000" b="0" i="0" u="none" strike="noStrike" cap="none" baseline="0" dirty="0" smtClean="0">
                <a:solidFill>
                  <a:schemeClr val="tx1"/>
                </a:solidFill>
                <a:latin typeface="Times New Roman"/>
                <a:ea typeface="Times New Roman"/>
                <a:cs typeface="Times New Roman"/>
                <a:sym typeface="Times New Roman"/>
              </a:rPr>
              <a:t>being </a:t>
            </a:r>
            <a:r>
              <a:rPr lang="en" sz="2000" b="0" i="0" u="none" strike="noStrike" cap="none" baseline="0" dirty="0">
                <a:solidFill>
                  <a:schemeClr val="tx1"/>
                </a:solidFill>
                <a:latin typeface="Times New Roman"/>
                <a:ea typeface="Times New Roman"/>
                <a:cs typeface="Times New Roman"/>
                <a:sym typeface="Times New Roman"/>
              </a:rPr>
              <a:t>prevented from entering a place or participating in an activity </a:t>
            </a:r>
          </a:p>
        </p:txBody>
      </p:sp>
      <p:pic>
        <p:nvPicPr>
          <p:cNvPr id="279" name="Shape 279"/>
          <p:cNvPicPr preferRelativeResize="0"/>
          <p:nvPr/>
        </p:nvPicPr>
        <p:blipFill rotWithShape="1">
          <a:blip r:embed="rId3">
            <a:alphaModFix/>
          </a:blip>
          <a:srcRect/>
          <a:stretch/>
        </p:blipFill>
        <p:spPr>
          <a:xfrm>
            <a:off x="121249" y="2206951"/>
            <a:ext cx="4534500" cy="2455200"/>
          </a:xfrm>
          <a:prstGeom prst="rect">
            <a:avLst/>
          </a:prstGeom>
          <a:noFill/>
          <a:ln>
            <a:noFill/>
          </a:ln>
        </p:spPr>
      </p:pic>
      <p:sp>
        <p:nvSpPr>
          <p:cNvPr id="280" name="Shape 280"/>
          <p:cNvSpPr txBox="1">
            <a:spLocks noGrp="1"/>
          </p:cNvSpPr>
          <p:nvPr>
            <p:ph type="title"/>
          </p:nvPr>
        </p:nvSpPr>
        <p:spPr>
          <a:xfrm>
            <a:off x="473694" y="222079"/>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Exclusion</a:t>
            </a:r>
          </a:p>
        </p:txBody>
      </p:sp>
      <p:sp>
        <p:nvSpPr>
          <p:cNvPr id="281" name="Shape 281"/>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34</a:t>
            </a:fld>
            <a:endParaRPr lang="en" sz="1300" b="0" i="0" u="none" strike="noStrike" cap="none" baseline="0">
              <a:solidFill>
                <a:schemeClr val="dk2"/>
              </a:solidFill>
              <a:latin typeface="Arial"/>
              <a:ea typeface="Arial"/>
              <a:cs typeface="Arial"/>
              <a:sym typeface="Arial"/>
            </a:endParaRPr>
          </a:p>
        </p:txBody>
      </p:sp>
      <p:sp>
        <p:nvSpPr>
          <p:cNvPr id="282" name="Shape 282"/>
          <p:cNvSpPr txBox="1">
            <a:spLocks noGrp="1"/>
          </p:cNvSpPr>
          <p:nvPr>
            <p:ph type="body" idx="4294967295"/>
          </p:nvPr>
        </p:nvSpPr>
        <p:spPr>
          <a:xfrm>
            <a:off x="5175392" y="1889133"/>
            <a:ext cx="3808200" cy="3190558"/>
          </a:xfrm>
          <a:prstGeom prst="rect">
            <a:avLst/>
          </a:prstGeom>
          <a:noFill/>
          <a:ln>
            <a:noFill/>
          </a:ln>
        </p:spPr>
        <p:txBody>
          <a:bodyPr lIns="91425" tIns="91425" rIns="91425" bIns="91425" anchor="t" anchorCtr="0">
            <a:noAutofit/>
          </a:bodyPr>
          <a:lstStyle/>
          <a:p>
            <a:pPr marL="457200" marR="0" lvl="0" indent="-342900" algn="l" rtl="0">
              <a:lnSpc>
                <a:spcPct val="100000"/>
              </a:lnSpc>
              <a:spcBef>
                <a:spcPts val="0"/>
              </a:spcBef>
              <a:spcAft>
                <a:spcPts val="0"/>
              </a:spcAft>
              <a:buClr>
                <a:schemeClr val="dk1"/>
              </a:buClr>
              <a:buSzPct val="100000"/>
              <a:buFont typeface="Arial"/>
              <a:buAutoNum type="arabicPeriod"/>
            </a:pPr>
            <a:r>
              <a:rPr lang="en" sz="1800" b="0" i="0" u="none" strike="noStrike" cap="none" baseline="0" dirty="0">
                <a:solidFill>
                  <a:schemeClr val="dk1"/>
                </a:solidFill>
                <a:latin typeface="Arial"/>
                <a:ea typeface="Arial"/>
                <a:cs typeface="Arial"/>
                <a:sym typeface="Arial"/>
              </a:rPr>
              <a:t>Have you ever experienced this situation?</a:t>
            </a:r>
          </a:p>
          <a:p>
            <a:pPr marL="457200" marR="0" lvl="0" indent="-342900" algn="l" rtl="0">
              <a:lnSpc>
                <a:spcPct val="100000"/>
              </a:lnSpc>
              <a:spcBef>
                <a:spcPts val="1000"/>
              </a:spcBef>
              <a:spcAft>
                <a:spcPts val="0"/>
              </a:spcAft>
              <a:buClr>
                <a:schemeClr val="dk1"/>
              </a:buClr>
              <a:buSzPct val="100000"/>
              <a:buFont typeface="Arial"/>
              <a:buAutoNum type="arabicPeriod"/>
            </a:pPr>
            <a:r>
              <a:rPr lang="en" sz="1800" b="0" i="0" u="none" strike="noStrike" cap="none" baseline="0" dirty="0">
                <a:solidFill>
                  <a:schemeClr val="dk1"/>
                </a:solidFill>
                <a:latin typeface="Arial"/>
                <a:ea typeface="Arial"/>
                <a:cs typeface="Arial"/>
                <a:sym typeface="Arial"/>
              </a:rPr>
              <a:t>Did you want to be a part of the activity, but could not join?</a:t>
            </a:r>
          </a:p>
          <a:p>
            <a:pPr marL="457200" marR="0" lvl="0" indent="-342900" rtl="0">
              <a:lnSpc>
                <a:spcPct val="100000"/>
              </a:lnSpc>
              <a:spcBef>
                <a:spcPts val="1000"/>
              </a:spcBef>
              <a:spcAft>
                <a:spcPts val="1000"/>
              </a:spcAft>
              <a:buClr>
                <a:schemeClr val="dk1"/>
              </a:buClr>
              <a:buSzPct val="100000"/>
              <a:buFont typeface="Arial"/>
              <a:buAutoNum type="arabicPeriod"/>
            </a:pPr>
            <a:r>
              <a:rPr lang="en" sz="1800" b="0" i="0" u="none" strike="noStrike" cap="none" baseline="0" dirty="0">
                <a:solidFill>
                  <a:schemeClr val="dk1"/>
                </a:solidFill>
                <a:latin typeface="Arial"/>
                <a:ea typeface="Arial"/>
                <a:cs typeface="Arial"/>
                <a:sym typeface="Arial"/>
              </a:rPr>
              <a:t>Have you ever noticed someone else being excluded?</a:t>
            </a:r>
          </a:p>
          <a:p>
            <a:pPr marL="457200" lvl="0" indent="-342900" rtl="0">
              <a:spcBef>
                <a:spcPts val="1000"/>
              </a:spcBef>
              <a:spcAft>
                <a:spcPts val="1000"/>
              </a:spcAft>
              <a:buClr>
                <a:schemeClr val="dk1"/>
              </a:buClr>
              <a:buSzPct val="100000"/>
              <a:buChar char="★"/>
            </a:pPr>
            <a:r>
              <a:rPr lang="en" sz="1800" dirty="0">
                <a:solidFill>
                  <a:schemeClr val="dk1"/>
                </a:solidFill>
              </a:rPr>
              <a:t>In our classrooms, who might need extra help to feel included?</a:t>
            </a:r>
          </a:p>
        </p:txBody>
      </p:sp>
    </p:spTree>
  </p:cSld>
  <p:clrMapOvr>
    <a:masterClrMapping/>
  </p:clrMapOvr>
  <p:transition xmlns:p14="http://schemas.microsoft.com/office/powerpoint/2010/mai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p:nvPr/>
        </p:nvSpPr>
        <p:spPr>
          <a:xfrm>
            <a:off x="1084191" y="1150099"/>
            <a:ext cx="7109202" cy="2100575"/>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Times New Roman"/>
              <a:buNone/>
            </a:pPr>
            <a:r>
              <a:rPr lang="en" sz="4400" b="0" i="0" u="none" strike="noStrike" cap="none" baseline="0">
                <a:solidFill>
                  <a:schemeClr val="dk1"/>
                </a:solidFill>
                <a:latin typeface="Times New Roman"/>
                <a:ea typeface="Times New Roman"/>
                <a:cs typeface="Times New Roman"/>
                <a:sym typeface="Times New Roman"/>
              </a:rPr>
              <a:t>言葉が</a:t>
            </a:r>
          </a:p>
          <a:p>
            <a:pPr marL="0" marR="0" lvl="0" indent="0" algn="ctr" rtl="0">
              <a:lnSpc>
                <a:spcPct val="100000"/>
              </a:lnSpc>
              <a:spcBef>
                <a:spcPts val="0"/>
              </a:spcBef>
              <a:spcAft>
                <a:spcPts val="0"/>
              </a:spcAft>
              <a:buClr>
                <a:schemeClr val="dk1"/>
              </a:buClr>
              <a:buSzPct val="25000"/>
              <a:buFont typeface="Times New Roman"/>
              <a:buNone/>
            </a:pPr>
            <a:r>
              <a:rPr lang="en" sz="4400" b="0" i="0" u="none" strike="noStrike" cap="none" baseline="0">
                <a:solidFill>
                  <a:schemeClr val="dk1"/>
                </a:solidFill>
                <a:latin typeface="Times New Roman"/>
                <a:ea typeface="Times New Roman"/>
                <a:cs typeface="Times New Roman"/>
                <a:sym typeface="Times New Roman"/>
              </a:rPr>
              <a:t>わからなかったら、</a:t>
            </a:r>
          </a:p>
          <a:p>
            <a:pPr marL="0" marR="0" lvl="0" indent="0" algn="ctr" rtl="0">
              <a:lnSpc>
                <a:spcPct val="100000"/>
              </a:lnSpc>
              <a:spcBef>
                <a:spcPts val="0"/>
              </a:spcBef>
              <a:spcAft>
                <a:spcPts val="0"/>
              </a:spcAft>
              <a:buClr>
                <a:schemeClr val="dk1"/>
              </a:buClr>
              <a:buSzPct val="25000"/>
              <a:buFont typeface="Times New Roman"/>
              <a:buNone/>
            </a:pPr>
            <a:r>
              <a:rPr lang="en" sz="4400" b="0" i="0" u="none" strike="noStrike" cap="none" baseline="0">
                <a:solidFill>
                  <a:schemeClr val="dk1"/>
                </a:solidFill>
                <a:latin typeface="Times New Roman"/>
                <a:ea typeface="Times New Roman"/>
                <a:cs typeface="Times New Roman"/>
                <a:sym typeface="Times New Roman"/>
              </a:rPr>
              <a:t>試験は上手に</a:t>
            </a:r>
            <a:br>
              <a:rPr lang="en" sz="4400" b="0" i="0" u="none" strike="noStrike" cap="none" baseline="0">
                <a:solidFill>
                  <a:schemeClr val="dk1"/>
                </a:solidFill>
                <a:latin typeface="Times New Roman"/>
                <a:ea typeface="Times New Roman"/>
                <a:cs typeface="Times New Roman"/>
                <a:sym typeface="Times New Roman"/>
              </a:rPr>
            </a:br>
            <a:r>
              <a:rPr lang="en" sz="4400" b="0" i="0" u="none" strike="noStrike" cap="none" baseline="0">
                <a:solidFill>
                  <a:schemeClr val="dk1"/>
                </a:solidFill>
                <a:latin typeface="Times New Roman"/>
                <a:ea typeface="Times New Roman"/>
                <a:cs typeface="Times New Roman"/>
                <a:sym typeface="Times New Roman"/>
              </a:rPr>
              <a:t>出来ないですよ！</a:t>
            </a:r>
          </a:p>
        </p:txBody>
      </p:sp>
      <p:sp>
        <p:nvSpPr>
          <p:cNvPr id="288" name="Shape 288"/>
          <p:cNvSpPr txBox="1"/>
          <p:nvPr/>
        </p:nvSpPr>
        <p:spPr>
          <a:xfrm>
            <a:off x="4646537" y="383365"/>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89" name="Shape 289"/>
          <p:cNvSpPr txBox="1"/>
          <p:nvPr/>
        </p:nvSpPr>
        <p:spPr>
          <a:xfrm>
            <a:off x="1424937" y="2381518"/>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90" name="Shape 290"/>
          <p:cNvSpPr txBox="1"/>
          <p:nvPr/>
        </p:nvSpPr>
        <p:spPr>
          <a:xfrm>
            <a:off x="2338758" y="1150099"/>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91" name="Shape 291"/>
          <p:cNvSpPr txBox="1"/>
          <p:nvPr/>
        </p:nvSpPr>
        <p:spPr>
          <a:xfrm>
            <a:off x="7248600" y="1150099"/>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92" name="Shape 292"/>
          <p:cNvSpPr txBox="1"/>
          <p:nvPr/>
        </p:nvSpPr>
        <p:spPr>
          <a:xfrm>
            <a:off x="1837280" y="3891750"/>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93" name="Shape 293"/>
          <p:cNvSpPr txBox="1"/>
          <p:nvPr/>
        </p:nvSpPr>
        <p:spPr>
          <a:xfrm>
            <a:off x="4461871" y="4183992"/>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94" name="Shape 294"/>
          <p:cNvSpPr txBox="1"/>
          <p:nvPr/>
        </p:nvSpPr>
        <p:spPr>
          <a:xfrm>
            <a:off x="7156267" y="3891750"/>
            <a:ext cx="412340" cy="530913"/>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Times New Roman"/>
              <a:buNone/>
            </a:pPr>
            <a:r>
              <a:rPr lang="en" sz="4000" b="0" i="0" u="none" strike="noStrike" cap="none" baseline="0">
                <a:solidFill>
                  <a:schemeClr val="dk1"/>
                </a:solidFill>
                <a:latin typeface="Times New Roman"/>
                <a:ea typeface="Times New Roman"/>
                <a:cs typeface="Times New Roman"/>
                <a:sym typeface="Times New Roman"/>
              </a:rPr>
              <a:t>?</a:t>
            </a:r>
          </a:p>
        </p:txBody>
      </p:sp>
      <p:sp>
        <p:nvSpPr>
          <p:cNvPr id="295" name="Shape 295"/>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35</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299"/>
        <p:cNvGrpSpPr/>
        <p:nvPr/>
      </p:nvGrpSpPr>
      <p:grpSpPr>
        <a:xfrm>
          <a:off x="0" y="0"/>
          <a:ext cx="0" cy="0"/>
          <a:chOff x="0" y="0"/>
          <a:chExt cx="0" cy="0"/>
        </a:xfrm>
      </p:grpSpPr>
      <p:sp>
        <p:nvSpPr>
          <p:cNvPr id="300" name="Shape 300"/>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p:cNvSpPr txBox="1">
            <a:spLocks noGrp="1"/>
          </p:cNvSpPr>
          <p:nvPr>
            <p:ph type="ctrTitle"/>
          </p:nvPr>
        </p:nvSpPr>
        <p:spPr>
          <a:xfrm>
            <a:off x="527525" y="1234832"/>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2</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Child </a:t>
            </a:r>
            <a:r>
              <a:rPr lang="en" sz="3600" b="1" i="0" u="none" strike="noStrike" cap="none" baseline="0" dirty="0" smtClean="0">
                <a:solidFill>
                  <a:schemeClr val="dk2"/>
                </a:solidFill>
                <a:latin typeface="Arial"/>
                <a:ea typeface="Arial"/>
                <a:cs typeface="Arial"/>
                <a:sym typeface="Arial"/>
              </a:rPr>
              <a:t>Protection</a:t>
            </a:r>
            <a:r>
              <a:rPr lang="en-US" sz="3600" b="1" dirty="0" smtClean="0">
                <a:solidFill>
                  <a:schemeClr val="dk2"/>
                </a:solidFill>
              </a:rPr>
              <a:t>, </a:t>
            </a:r>
            <a:r>
              <a:rPr lang="en" sz="3600" b="1" i="0" u="none" strike="noStrike" cap="none" baseline="0" dirty="0" smtClean="0">
                <a:solidFill>
                  <a:schemeClr val="dk2"/>
                </a:solidFill>
                <a:latin typeface="Arial"/>
                <a:ea typeface="Arial"/>
                <a:cs typeface="Arial"/>
                <a:sym typeface="Arial"/>
              </a:rPr>
              <a:t>Well-being</a:t>
            </a:r>
            <a:r>
              <a:rPr lang="en-US" sz="3600" b="1" i="0" u="none" strike="noStrike" cap="none" baseline="0" dirty="0" smtClean="0">
                <a:solidFill>
                  <a:schemeClr val="dk2"/>
                </a:solidFill>
                <a:latin typeface="Arial"/>
                <a:ea typeface="Arial"/>
                <a:cs typeface="Arial"/>
                <a:sym typeface="Arial"/>
              </a:rPr>
              <a:t> and Inclusion</a:t>
            </a:r>
            <a:endParaRPr lang="en" sz="3600" b="1" i="0" u="none" strike="noStrike" cap="none" baseline="0" dirty="0">
              <a:solidFill>
                <a:schemeClr val="dk2"/>
              </a:solidFill>
              <a:latin typeface="Arial"/>
              <a:ea typeface="Arial"/>
              <a:cs typeface="Arial"/>
              <a:sym typeface="Arial"/>
            </a:endParaRPr>
          </a:p>
        </p:txBody>
      </p:sp>
      <p:sp>
        <p:nvSpPr>
          <p:cNvPr id="306" name="Shape 306"/>
          <p:cNvSpPr txBox="1">
            <a:spLocks noGrp="1"/>
          </p:cNvSpPr>
          <p:nvPr>
            <p:ph type="subTitle" idx="1"/>
          </p:nvPr>
        </p:nvSpPr>
        <p:spPr>
          <a:xfrm>
            <a:off x="619850" y="3093357"/>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3000" b="1" i="0" u="none" strike="noStrike" cap="none" baseline="0">
                <a:solidFill>
                  <a:schemeClr val="lt2"/>
                </a:solidFill>
                <a:latin typeface="Arial"/>
                <a:ea typeface="Arial"/>
                <a:cs typeface="Arial"/>
                <a:sym typeface="Arial"/>
              </a:rPr>
              <a:t>Session 4: Teaching Life Skills</a:t>
            </a:r>
          </a:p>
        </p:txBody>
      </p:sp>
      <p:sp>
        <p:nvSpPr>
          <p:cNvPr id="307" name="Shape 30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chemeClr val="lt1"/>
                </a:solidFill>
                <a:latin typeface="Arial"/>
                <a:ea typeface="Arial"/>
                <a:cs typeface="Arial"/>
                <a:sym typeface="Arial"/>
              </a:rPr>
              <a:t>Objectives</a:t>
            </a:r>
            <a:endParaRPr lang="en" sz="4800" b="1" i="0" u="none" strike="noStrike" cap="none" baseline="0" dirty="0">
              <a:solidFill>
                <a:schemeClr val="lt1"/>
              </a:solidFill>
              <a:latin typeface="Arial"/>
              <a:ea typeface="Arial"/>
              <a:cs typeface="Arial"/>
              <a:sym typeface="Arial"/>
            </a:endParaRPr>
          </a:p>
        </p:txBody>
      </p:sp>
      <p:sp>
        <p:nvSpPr>
          <p:cNvPr id="313" name="Shape 313"/>
          <p:cNvSpPr txBox="1">
            <a:spLocks noGrp="1"/>
          </p:cNvSpPr>
          <p:nvPr>
            <p:ph type="body" idx="1"/>
          </p:nvPr>
        </p:nvSpPr>
        <p:spPr>
          <a:xfrm>
            <a:off x="457200" y="1907216"/>
            <a:ext cx="8229600" cy="2908601"/>
          </a:xfrm>
          <a:prstGeom prst="rect">
            <a:avLst/>
          </a:prstGeom>
          <a:noFill/>
          <a:ln>
            <a:noFill/>
          </a:ln>
        </p:spPr>
        <p:txBody>
          <a:bodyPr lIns="91425" tIns="91425" rIns="91425" bIns="91425" anchor="t" anchorCtr="0">
            <a:noAutofit/>
          </a:bodyPr>
          <a:lstStyle/>
          <a:p>
            <a:pPr marL="457200" marR="0" lvl="0" indent="-342900" algn="l" rtl="0">
              <a:lnSpc>
                <a:spcPct val="115000"/>
              </a:lnSpc>
              <a:spcBef>
                <a:spcPts val="0"/>
              </a:spcBef>
              <a:spcAft>
                <a:spcPts val="0"/>
              </a:spcAft>
              <a:buClr>
                <a:schemeClr val="dk1"/>
              </a:buClr>
              <a:buSzPct val="100000"/>
              <a:buFont typeface="Arial"/>
              <a:buChar char="●"/>
            </a:pPr>
            <a:r>
              <a:rPr lang="en" sz="2400" b="0" i="0" u="none" strike="noStrike" cap="none" baseline="0" dirty="0">
                <a:solidFill>
                  <a:schemeClr val="dk1"/>
                </a:solidFill>
                <a:sym typeface="Arial"/>
              </a:rPr>
              <a:t>Identify the risk and life skill needs for children in their </a:t>
            </a:r>
            <a:r>
              <a:rPr lang="en" sz="2400" b="0" i="0" u="none" strike="noStrike" cap="none" baseline="0" dirty="0" smtClean="0">
                <a:solidFill>
                  <a:schemeClr val="dk1"/>
                </a:solidFill>
                <a:sym typeface="Arial"/>
              </a:rPr>
              <a:t>community</a:t>
            </a:r>
            <a:r>
              <a:rPr lang="en-US" sz="2400" b="0" i="0" u="none" strike="noStrike" cap="none" baseline="0" dirty="0" smtClean="0">
                <a:solidFill>
                  <a:schemeClr val="dk1"/>
                </a:solidFill>
                <a:sym typeface="Arial"/>
              </a:rPr>
              <a:t>.</a:t>
            </a:r>
            <a:endParaRPr lang="en" sz="2400" b="0" i="0" u="none" strike="noStrike" cap="none" baseline="0" dirty="0">
              <a:solidFill>
                <a:schemeClr val="dk1"/>
              </a:solidFill>
              <a:sym typeface="Arial"/>
            </a:endParaRPr>
          </a:p>
          <a:p>
            <a:pPr marL="457200" marR="0" lvl="0" indent="-342900" algn="l" rtl="0">
              <a:lnSpc>
                <a:spcPct val="115000"/>
              </a:lnSpc>
              <a:spcBef>
                <a:spcPts val="1000"/>
              </a:spcBef>
              <a:spcAft>
                <a:spcPts val="0"/>
              </a:spcAft>
              <a:buClr>
                <a:schemeClr val="dk1"/>
              </a:buClr>
              <a:buSzPct val="100000"/>
              <a:buFont typeface="Arial"/>
              <a:buChar char="●"/>
            </a:pPr>
            <a:r>
              <a:rPr lang="en" sz="2400" b="0" i="0" u="none" strike="noStrike" cap="none" baseline="0" dirty="0">
                <a:solidFill>
                  <a:schemeClr val="dk1"/>
                </a:solidFill>
                <a:sym typeface="Arial"/>
              </a:rPr>
              <a:t>Understand the role of teaching life skills to promote child protection </a:t>
            </a:r>
            <a:r>
              <a:rPr lang="en-US" sz="2400" b="0" i="0" u="none" strike="noStrike" cap="none" baseline="0" dirty="0" smtClean="0">
                <a:solidFill>
                  <a:schemeClr val="dk1"/>
                </a:solidFill>
                <a:sym typeface="Arial"/>
              </a:rPr>
              <a:t>and</a:t>
            </a:r>
            <a:r>
              <a:rPr lang="en" sz="2400" b="0" i="0" u="none" strike="noStrike" cap="none" baseline="0" dirty="0" smtClean="0">
                <a:solidFill>
                  <a:schemeClr val="dk1"/>
                </a:solidFill>
                <a:sym typeface="Arial"/>
              </a:rPr>
              <a:t> well-being</a:t>
            </a:r>
            <a:r>
              <a:rPr lang="en-US" sz="2400" b="0" i="0" u="none" strike="noStrike" cap="none" baseline="0" dirty="0" smtClean="0">
                <a:solidFill>
                  <a:schemeClr val="dk1"/>
                </a:solidFill>
                <a:sym typeface="Arial"/>
              </a:rPr>
              <a:t>.</a:t>
            </a:r>
            <a:endParaRPr lang="en" sz="2400" b="0" i="0" u="none" strike="noStrike" cap="none" baseline="0" dirty="0">
              <a:solidFill>
                <a:schemeClr val="dk1"/>
              </a:solidFill>
              <a:sym typeface="Arial"/>
            </a:endParaRPr>
          </a:p>
          <a:p>
            <a:pPr marL="457200" marR="0" lvl="0" indent="-342900" algn="l" rtl="0">
              <a:lnSpc>
                <a:spcPct val="100000"/>
              </a:lnSpc>
              <a:spcBef>
                <a:spcPts val="1000"/>
              </a:spcBef>
              <a:spcAft>
                <a:spcPts val="1000"/>
              </a:spcAft>
              <a:buClr>
                <a:schemeClr val="dk1"/>
              </a:buClr>
              <a:buSzPct val="100000"/>
              <a:buFont typeface="Arial"/>
              <a:buChar char="●"/>
            </a:pPr>
            <a:r>
              <a:rPr lang="en" sz="2400" b="0" i="0" u="none" strike="noStrike" cap="none" baseline="0" dirty="0">
                <a:solidFill>
                  <a:schemeClr val="dk1"/>
                </a:solidFill>
                <a:sym typeface="Arial"/>
              </a:rPr>
              <a:t>Practice steps to address risk factors through life </a:t>
            </a:r>
            <a:r>
              <a:rPr lang="en" sz="2400" b="0" i="0" u="none" strike="noStrike" cap="none" baseline="0" dirty="0" smtClean="0">
                <a:solidFill>
                  <a:schemeClr val="dk1"/>
                </a:solidFill>
                <a:sym typeface="Arial"/>
              </a:rPr>
              <a:t>skills</a:t>
            </a:r>
            <a:r>
              <a:rPr lang="en-US" sz="2400" b="0" i="0" u="none" strike="noStrike" cap="none" baseline="0" dirty="0" smtClean="0">
                <a:solidFill>
                  <a:schemeClr val="dk1"/>
                </a:solidFill>
                <a:sym typeface="Arial"/>
              </a:rPr>
              <a:t>.</a:t>
            </a:r>
            <a:endParaRPr lang="en" sz="2400" b="0" i="0" u="none" strike="noStrike" cap="none" baseline="0" dirty="0">
              <a:solidFill>
                <a:schemeClr val="dk1"/>
              </a:solidFill>
              <a:sym typeface="Arial"/>
            </a:endParaRPr>
          </a:p>
          <a:p>
            <a:pPr marL="457200" lvl="0" indent="-342900" rtl="0">
              <a:spcBef>
                <a:spcPts val="0"/>
              </a:spcBef>
              <a:buClr>
                <a:schemeClr val="dk1"/>
              </a:buClr>
              <a:buSzPct val="100000"/>
              <a:buFont typeface="Arial"/>
              <a:buChar char="●"/>
            </a:pPr>
            <a:r>
              <a:rPr lang="en" sz="2400" dirty="0">
                <a:solidFill>
                  <a:schemeClr val="dk1"/>
                </a:solidFill>
              </a:rPr>
              <a:t>Use </a:t>
            </a:r>
            <a:r>
              <a:rPr lang="en" sz="2400" dirty="0" smtClean="0">
                <a:solidFill>
                  <a:schemeClr val="dk1"/>
                </a:solidFill>
              </a:rPr>
              <a:t>Social</a:t>
            </a:r>
            <a:r>
              <a:rPr lang="en-US" sz="2400" dirty="0" smtClean="0">
                <a:solidFill>
                  <a:schemeClr val="dk1"/>
                </a:solidFill>
              </a:rPr>
              <a:t>-</a:t>
            </a:r>
            <a:r>
              <a:rPr lang="en" sz="2400" dirty="0" smtClean="0">
                <a:solidFill>
                  <a:schemeClr val="dk1"/>
                </a:solidFill>
              </a:rPr>
              <a:t>Emotional </a:t>
            </a:r>
            <a:r>
              <a:rPr lang="en" sz="2400" dirty="0">
                <a:solidFill>
                  <a:schemeClr val="dk1"/>
                </a:solidFill>
              </a:rPr>
              <a:t>Learning in the </a:t>
            </a:r>
            <a:r>
              <a:rPr lang="en" sz="2400" dirty="0" smtClean="0">
                <a:solidFill>
                  <a:schemeClr val="dk1"/>
                </a:solidFill>
              </a:rPr>
              <a:t>classroom</a:t>
            </a:r>
            <a:r>
              <a:rPr lang="en-US" sz="2400" dirty="0" smtClean="0">
                <a:solidFill>
                  <a:schemeClr val="dk1"/>
                </a:solidFill>
              </a:rPr>
              <a:t>.</a:t>
            </a:r>
            <a:endParaRPr lang="en" sz="2400" dirty="0">
              <a:solidFill>
                <a:schemeClr val="dk1"/>
              </a:solidFill>
            </a:endParaRPr>
          </a:p>
        </p:txBody>
      </p:sp>
      <p:sp>
        <p:nvSpPr>
          <p:cNvPr id="314" name="Shape 31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38</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230921" y="1462043"/>
            <a:ext cx="8389903" cy="461665"/>
          </a:xfrm>
          <a:prstGeom prst="rect">
            <a:avLst/>
          </a:prstGeom>
          <a:noFill/>
        </p:spPr>
        <p:txBody>
          <a:bodyPr wrap="squar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r>
              <a:rPr lang="en-US" sz="2400" b="1" i="1" dirty="0" smtClean="0"/>
              <a:t>By the end of this session you will be able to:</a:t>
            </a:r>
            <a:endParaRPr lang="en-US" sz="2400" b="1" i="1" dirty="0"/>
          </a:p>
        </p:txBody>
      </p:sp>
    </p:spTree>
  </p:cSld>
  <p:clrMapOvr>
    <a:masterClrMapping/>
  </p:clrMapOvr>
  <p:transition xmlns:p14="http://schemas.microsoft.com/office/powerpoint/2010/mai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Risk Factors</a:t>
            </a:r>
          </a:p>
        </p:txBody>
      </p:sp>
      <p:graphicFrame>
        <p:nvGraphicFramePr>
          <p:cNvPr id="320" name="Shape 320"/>
          <p:cNvGraphicFramePr/>
          <p:nvPr/>
        </p:nvGraphicFramePr>
        <p:xfrm>
          <a:off x="2162536" y="1469700"/>
          <a:ext cx="4818925" cy="3480792"/>
        </p:xfrm>
        <a:graphic>
          <a:graphicData uri="http://schemas.openxmlformats.org/drawingml/2006/table">
            <a:tbl>
              <a:tblPr>
                <a:noFill/>
                <a:tableStyleId>{5578C4B1-2B4B-496E-B40B-8D6AA217CDA1}</a:tableStyleId>
              </a:tblPr>
              <a:tblGrid>
                <a:gridCol w="4818925"/>
              </a:tblGrid>
              <a:tr h="633625">
                <a:tc>
                  <a:txBody>
                    <a:bodyPr/>
                    <a:lstStyle/>
                    <a:p>
                      <a:pPr marL="0" marR="0" lvl="0" indent="0" algn="ctr" rtl="0">
                        <a:lnSpc>
                          <a:spcPct val="100000"/>
                        </a:lnSpc>
                        <a:spcBef>
                          <a:spcPts val="0"/>
                        </a:spcBef>
                        <a:spcAft>
                          <a:spcPts val="0"/>
                        </a:spcAft>
                        <a:buClr>
                          <a:srgbClr val="000000"/>
                        </a:buClr>
                        <a:buSzPct val="25000"/>
                        <a:buFont typeface="Arial"/>
                        <a:buNone/>
                      </a:pPr>
                      <a:r>
                        <a:rPr lang="en" sz="1800" b="1" u="none" strike="noStrike" cap="none" baseline="0"/>
                        <a:t>Risk</a:t>
                      </a:r>
                    </a:p>
                  </a:txBody>
                  <a:tcPr marL="91425" marR="91425" marT="91425" marB="91425" anchor="ctr"/>
                </a:tc>
              </a:tr>
              <a:tr h="2634875">
                <a:tc>
                  <a:txBody>
                    <a:bodyPr/>
                    <a:lstStyle/>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Safety and security</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Gender discrimination</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Sexual or physical assault</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Corporal punishment or harsh discipline</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Interrupted education</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Bullying</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Ethnic discrimination</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Missing family/relatives/friends</a:t>
                      </a:r>
                    </a:p>
                    <a:p>
                      <a:pPr marL="457200" marR="0" lvl="0" indent="-342900" algn="l" rtl="0">
                        <a:lnSpc>
                          <a:spcPct val="107916"/>
                        </a:lnSpc>
                        <a:spcBef>
                          <a:spcPts val="0"/>
                        </a:spcBef>
                        <a:spcAft>
                          <a:spcPts val="0"/>
                        </a:spcAft>
                        <a:buClr>
                          <a:schemeClr val="dk1"/>
                        </a:buClr>
                        <a:buSzPct val="100000"/>
                        <a:buFont typeface="Arial"/>
                        <a:buChar char="-"/>
                      </a:pPr>
                      <a:r>
                        <a:rPr lang="en" sz="1800" i="1" u="none" strike="noStrike" cap="none" baseline="0">
                          <a:solidFill>
                            <a:schemeClr val="dk1"/>
                          </a:solidFill>
                        </a:rPr>
                        <a:t>Lack of role models</a:t>
                      </a:r>
                    </a:p>
                  </a:txBody>
                  <a:tcPr marL="91425" marR="91425" marT="91425" marB="91425"/>
                </a:tc>
              </a:tr>
            </a:tbl>
          </a:graphicData>
        </a:graphic>
      </p:graphicFrame>
      <p:sp>
        <p:nvSpPr>
          <p:cNvPr id="321" name="Shape 321"/>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39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Re</a:t>
            </a:r>
            <a:r>
              <a:rPr lang="en" sz="4800" b="1">
                <a:solidFill>
                  <a:schemeClr val="lt1"/>
                </a:solidFill>
              </a:rPr>
              <a:t>flect</a:t>
            </a:r>
          </a:p>
        </p:txBody>
      </p:sp>
      <p:sp>
        <p:nvSpPr>
          <p:cNvPr id="56" name="Shape 56"/>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SzPct val="36666"/>
              <a:buFont typeface="Arial"/>
              <a:buNone/>
            </a:pPr>
            <a:r>
              <a:rPr lang="en" sz="3000">
                <a:solidFill>
                  <a:schemeClr val="dk1"/>
                </a:solidFill>
                <a:latin typeface="Times New Roman"/>
                <a:ea typeface="Times New Roman"/>
                <a:cs typeface="Times New Roman"/>
                <a:sym typeface="Times New Roman"/>
              </a:rPr>
              <a:t>How would you describe a child that is ‘well’? How do they feel? How do they act and interact?</a:t>
            </a:r>
          </a:p>
        </p:txBody>
      </p:sp>
      <p:sp>
        <p:nvSpPr>
          <p:cNvPr id="57" name="Shape 5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Life Skills</a:t>
            </a:r>
          </a:p>
        </p:txBody>
      </p:sp>
      <p:sp>
        <p:nvSpPr>
          <p:cNvPr id="327" name="Shape 327"/>
          <p:cNvSpPr txBox="1">
            <a:spLocks noGrp="1"/>
          </p:cNvSpPr>
          <p:nvPr>
            <p:ph type="body" idx="1"/>
          </p:nvPr>
        </p:nvSpPr>
        <p:spPr>
          <a:xfrm>
            <a:off x="80200" y="1347475"/>
            <a:ext cx="9003900" cy="3704398"/>
          </a:xfrm>
          <a:prstGeom prst="rect">
            <a:avLst/>
          </a:prstGeom>
          <a:noFill/>
          <a:ln>
            <a:noFill/>
          </a:ln>
        </p:spPr>
        <p:txBody>
          <a:bodyPr lIns="91425" tIns="91425" rIns="91425" bIns="91425" anchor="t" anchorCtr="0">
            <a:noAutofit/>
          </a:bodyPr>
          <a:lstStyle/>
          <a:p>
            <a:pPr marL="0" marR="0" lvl="1" indent="0" algn="l" rtl="0">
              <a:lnSpc>
                <a:spcPct val="100000"/>
              </a:lnSpc>
              <a:spcBef>
                <a:spcPts val="0"/>
              </a:spcBef>
              <a:spcAft>
                <a:spcPts val="0"/>
              </a:spcAft>
              <a:buClr>
                <a:schemeClr val="dk2"/>
              </a:buClr>
              <a:buSzPct val="25000"/>
              <a:buFont typeface="Arial"/>
              <a:buNone/>
            </a:pPr>
            <a:r>
              <a:rPr lang="en" sz="1500" b="0" i="0" u="none" strike="noStrike" cap="none" baseline="0" dirty="0">
                <a:solidFill>
                  <a:srgbClr val="000000"/>
                </a:solidFill>
                <a:sym typeface="Arial"/>
              </a:rPr>
              <a:t>Acceptance	</a:t>
            </a:r>
            <a:r>
              <a:rPr lang="en" sz="1500" b="0" i="0" u="none" strike="noStrike" cap="none" baseline="0" dirty="0" smtClean="0">
                <a:solidFill>
                  <a:srgbClr val="000000"/>
                </a:solidFill>
                <a:sym typeface="Arial"/>
              </a:rPr>
              <a:t>Commitment</a:t>
            </a:r>
            <a:r>
              <a:rPr lang="en" sz="1500" b="0" i="0" u="none" strike="noStrike" cap="none" baseline="0" dirty="0">
                <a:solidFill>
                  <a:srgbClr val="000000"/>
                </a:solidFill>
                <a:sym typeface="Arial"/>
              </a:rPr>
              <a:t>	</a:t>
            </a:r>
            <a:r>
              <a:rPr lang="en" sz="1500" b="0" i="0" u="none" strike="noStrike" cap="none" baseline="0" dirty="0" smtClean="0">
                <a:solidFill>
                  <a:srgbClr val="000000"/>
                </a:solidFill>
                <a:sym typeface="Arial"/>
              </a:rPr>
              <a:t>Curiosity</a:t>
            </a:r>
            <a:r>
              <a:rPr lang="en" sz="1500" b="0" i="0" u="none" strike="noStrike" cap="none" baseline="0" dirty="0">
                <a:solidFill>
                  <a:srgbClr val="000000"/>
                </a:solidFill>
                <a:sym typeface="Arial"/>
              </a:rPr>
              <a:t>		Fairness		Helpfulness    </a:t>
            </a:r>
          </a:p>
          <a:p>
            <a:pPr marL="0" marR="0" lvl="1" indent="0" algn="l" rtl="0">
              <a:lnSpc>
                <a:spcPct val="100000"/>
              </a:lnSpc>
              <a:spcBef>
                <a:spcPts val="0"/>
              </a:spcBef>
              <a:spcAft>
                <a:spcPts val="0"/>
              </a:spcAft>
              <a:buClr>
                <a:schemeClr val="dk2"/>
              </a:buClr>
              <a:buSzPct val="25000"/>
              <a:buFont typeface="Arial"/>
              <a:buNone/>
            </a:pP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Self </a:t>
            </a:r>
            <a:r>
              <a:rPr lang="en" sz="1500" b="0" i="0" u="none" strike="noStrike" cap="none" baseline="0" dirty="0">
                <a:solidFill>
                  <a:srgbClr val="000000"/>
                </a:solidFill>
                <a:sym typeface="Arial"/>
              </a:rPr>
              <a:t>Awareness 	Discipline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Faith</a:t>
            </a:r>
            <a:r>
              <a:rPr lang="en-US" sz="1500" dirty="0"/>
              <a:t> </a:t>
            </a:r>
            <a:r>
              <a:rPr lang="en-US" sz="1500" dirty="0" smtClean="0"/>
              <a:t>   		</a:t>
            </a:r>
            <a:r>
              <a:rPr lang="en" sz="1500" b="0" i="0" u="none" strike="noStrike" cap="none" baseline="0" dirty="0" smtClean="0">
                <a:solidFill>
                  <a:srgbClr val="000000"/>
                </a:solidFill>
                <a:sym typeface="Arial"/>
              </a:rPr>
              <a:t>Balance</a:t>
            </a:r>
            <a:r>
              <a:rPr lang="en" sz="1500" b="0" i="0" u="none" strike="noStrike" cap="none" baseline="0" dirty="0">
                <a:solidFill>
                  <a:srgbClr val="000000"/>
                </a:solidFill>
                <a:sym typeface="Arial"/>
              </a:rPr>
              <a:t>	</a:t>
            </a:r>
            <a:endParaRPr lang="en-US" sz="1500" dirty="0"/>
          </a:p>
          <a:p>
            <a:pPr marL="0" marR="0" lvl="1" indent="0" algn="l" rtl="0">
              <a:lnSpc>
                <a:spcPct val="100000"/>
              </a:lnSpc>
              <a:spcBef>
                <a:spcPts val="0"/>
              </a:spcBef>
              <a:spcAft>
                <a:spcPts val="0"/>
              </a:spcAft>
              <a:buClr>
                <a:schemeClr val="dk2"/>
              </a:buClr>
              <a:buSzPct val="25000"/>
              <a:buFont typeface="Arial"/>
              <a:buNone/>
            </a:pPr>
            <a:r>
              <a:rPr lang="en" sz="1500" b="0" i="0" u="none" strike="noStrike" cap="none" baseline="0" dirty="0" smtClean="0">
                <a:solidFill>
                  <a:srgbClr val="000000"/>
                </a:solidFill>
                <a:sym typeface="Arial"/>
              </a:rPr>
              <a:t>Confidence</a:t>
            </a:r>
            <a:r>
              <a:rPr lang="en-US" sz="1500" dirty="0"/>
              <a:t>	 </a:t>
            </a:r>
            <a:r>
              <a:rPr lang="en-US" sz="1500" dirty="0" smtClean="0"/>
              <a:t>    </a:t>
            </a:r>
            <a:r>
              <a:rPr lang="en" sz="1500" b="0" i="0" u="none" strike="noStrike" cap="none" baseline="0" dirty="0" smtClean="0">
                <a:solidFill>
                  <a:srgbClr val="000000"/>
                </a:solidFill>
                <a:sym typeface="Arial"/>
              </a:rPr>
              <a:t>Leadership</a:t>
            </a:r>
            <a:r>
              <a:rPr lang="en-US" sz="1500" dirty="0" smtClean="0"/>
              <a:t>             </a:t>
            </a:r>
            <a:r>
              <a:rPr lang="en" sz="1500" b="0" i="0" u="none" strike="noStrike" cap="none" baseline="0" dirty="0" smtClean="0">
                <a:solidFill>
                  <a:srgbClr val="000000"/>
                </a:solidFill>
                <a:sym typeface="Arial"/>
              </a:rPr>
              <a:t>Adaptability</a:t>
            </a:r>
            <a:r>
              <a:rPr lang="en-US" sz="1500" dirty="0"/>
              <a:t>	</a:t>
            </a:r>
            <a:r>
              <a:rPr lang="en" sz="1500" b="0" i="0" u="none" strike="noStrike" cap="none" baseline="0" dirty="0" smtClean="0">
                <a:solidFill>
                  <a:srgbClr val="000000"/>
                </a:solidFill>
                <a:sym typeface="Arial"/>
              </a:rPr>
              <a:t>Charity</a:t>
            </a:r>
            <a:r>
              <a:rPr lang="en" sz="1500" b="0" i="0" u="none" strike="noStrike" cap="none" baseline="0" dirty="0">
                <a:solidFill>
                  <a:srgbClr val="000000"/>
                </a:solidFill>
                <a:sym typeface="Arial"/>
              </a:rPr>
              <a:t>	</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Cooperation</a:t>
            </a:r>
            <a:r>
              <a:rPr lang="en-US" sz="1500" dirty="0"/>
              <a:t> </a:t>
            </a:r>
            <a:r>
              <a:rPr lang="en-US" sz="1500" dirty="0" smtClean="0"/>
              <a:t>    	</a:t>
            </a:r>
            <a:r>
              <a:rPr lang="en" sz="1500" b="0" i="0" u="none" strike="noStrike" cap="none" baseline="0" dirty="0" smtClean="0">
                <a:solidFill>
                  <a:srgbClr val="000000"/>
                </a:solidFill>
                <a:sym typeface="Arial"/>
              </a:rPr>
              <a:t>Empathy </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Freedom</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Cleanliness</a:t>
            </a:r>
            <a:r>
              <a:rPr lang="en" sz="1500" b="0" i="0" u="none" strike="noStrike" cap="none" baseline="0" dirty="0">
                <a:solidFill>
                  <a:srgbClr val="000000"/>
                </a:solidFill>
                <a:sym typeface="Arial"/>
              </a:rPr>
              <a:t>	Creativity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Enthusias</a:t>
            </a:r>
            <a:r>
              <a:rPr lang="en-US" sz="1500" b="0" i="0" u="none" strike="noStrike" cap="none" baseline="0" dirty="0" smtClean="0">
                <a:solidFill>
                  <a:srgbClr val="000000"/>
                </a:solidFill>
                <a:sym typeface="Arial"/>
              </a:rPr>
              <a:t>m</a:t>
            </a:r>
            <a:r>
              <a:rPr lang="en-US" sz="1500" dirty="0"/>
              <a:t> </a:t>
            </a:r>
            <a:r>
              <a:rPr lang="en-US" sz="1500" dirty="0" smtClean="0"/>
              <a:t>                </a:t>
            </a:r>
            <a:r>
              <a:rPr lang="en" sz="1500" b="0" i="0" u="none" strike="noStrike" cap="none" baseline="0" dirty="0" smtClean="0">
                <a:solidFill>
                  <a:srgbClr val="000000"/>
                </a:solidFill>
                <a:sym typeface="Arial"/>
              </a:rPr>
              <a:t>Healt</a:t>
            </a:r>
            <a:r>
              <a:rPr lang="en-US" sz="1500" b="0" i="0" u="none" strike="noStrike" cap="none" baseline="0" dirty="0" smtClean="0">
                <a:solidFill>
                  <a:srgbClr val="000000"/>
                </a:solidFill>
                <a:sym typeface="Arial"/>
              </a:rPr>
              <a:t>h</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Compassion</a:t>
            </a:r>
            <a:r>
              <a:rPr lang="en-US" sz="1500" dirty="0"/>
              <a:t> </a:t>
            </a:r>
            <a:r>
              <a:rPr lang="en-US" sz="1500" dirty="0" smtClean="0"/>
              <a:t>                    </a:t>
            </a:r>
            <a:r>
              <a:rPr lang="en" sz="1500" b="0" i="0" u="none" strike="noStrike" cap="none" baseline="0" dirty="0" smtClean="0">
                <a:solidFill>
                  <a:srgbClr val="000000"/>
                </a:solidFill>
                <a:sym typeface="Arial"/>
              </a:rPr>
              <a:t>Obedience</a:t>
            </a:r>
            <a:r>
              <a:rPr lang="en" sz="1500" b="0" i="0" u="none" strike="noStrike" cap="none" baseline="0" dirty="0">
                <a:solidFill>
                  <a:srgbClr val="000000"/>
                </a:solidFill>
                <a:sym typeface="Arial"/>
              </a:rPr>
              <a:t>	</a:t>
            </a:r>
            <a:r>
              <a:rPr lang="en" sz="1500" b="0" i="0" u="none" strike="noStrike" cap="none" baseline="0" dirty="0" smtClean="0">
                <a:solidFill>
                  <a:srgbClr val="000000"/>
                </a:solidFill>
                <a:sym typeface="Arial"/>
              </a:rPr>
              <a:t>Hard working</a:t>
            </a:r>
            <a:r>
              <a:rPr lang="en-US" sz="1500" dirty="0"/>
              <a:t> </a:t>
            </a:r>
            <a:r>
              <a:rPr lang="en-US" sz="1500" dirty="0" smtClean="0"/>
              <a:t>               	</a:t>
            </a:r>
            <a:r>
              <a:rPr lang="en" sz="1500" b="0" i="0" u="none" strike="noStrike" cap="none" baseline="0" dirty="0" smtClean="0">
                <a:solidFill>
                  <a:srgbClr val="000000"/>
                </a:solidFill>
                <a:sym typeface="Arial"/>
              </a:rPr>
              <a:t>Flexible</a:t>
            </a:r>
            <a:r>
              <a:rPr lang="en" sz="1500" b="0" i="0" u="none" strike="noStrike" cap="none" baseline="0" dirty="0">
                <a:solidFill>
                  <a:srgbClr val="000000"/>
                </a:solidFill>
                <a:sym typeface="Arial"/>
              </a:rPr>
              <a:t>	</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Honesty</a:t>
            </a:r>
            <a:r>
              <a:rPr lang="en" sz="1500" b="0" i="0" u="none" strike="noStrike" cap="none" baseline="0" dirty="0">
                <a:solidFill>
                  <a:srgbClr val="000000"/>
                </a:solidFill>
                <a:sym typeface="Arial"/>
              </a:rPr>
              <a:t>		Punctuality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Forgiveness</a:t>
            </a:r>
            <a:endParaRPr lang="en-US" sz="1500" dirty="0"/>
          </a:p>
          <a:p>
            <a:pPr marL="0" marR="0" lvl="1" indent="0" algn="l" rtl="0">
              <a:lnSpc>
                <a:spcPct val="100000"/>
              </a:lnSpc>
              <a:spcBef>
                <a:spcPts val="0"/>
              </a:spcBef>
              <a:spcAft>
                <a:spcPts val="0"/>
              </a:spcAft>
              <a:buClr>
                <a:schemeClr val="dk2"/>
              </a:buClr>
              <a:buSzPct val="25000"/>
              <a:buFont typeface="Arial"/>
              <a:buNone/>
            </a:pPr>
            <a:r>
              <a:rPr lang="en" sz="1500" b="0" i="0" u="none" strike="noStrike" cap="none" baseline="0" dirty="0" smtClean="0">
                <a:solidFill>
                  <a:srgbClr val="000000"/>
                </a:solidFill>
                <a:sym typeface="Arial"/>
              </a:rPr>
              <a:t>Humility</a:t>
            </a:r>
            <a:r>
              <a:rPr lang="en-US" sz="1500" dirty="0"/>
              <a:t>	 </a:t>
            </a:r>
            <a:r>
              <a:rPr lang="en-US" sz="1500" dirty="0" smtClean="0"/>
              <a:t>             </a:t>
            </a:r>
            <a:r>
              <a:rPr lang="en" sz="1500" b="0" i="0" u="none" strike="noStrike" cap="none" baseline="0" dirty="0" smtClean="0">
                <a:solidFill>
                  <a:srgbClr val="000000"/>
                </a:solidFill>
                <a:sym typeface="Arial"/>
              </a:rPr>
              <a:t>Toleranc</a:t>
            </a:r>
            <a:r>
              <a:rPr lang="en-US" sz="1500" b="0" i="0" u="none" strike="noStrike" cap="none" baseline="0" dirty="0" smtClean="0">
                <a:solidFill>
                  <a:srgbClr val="000000"/>
                </a:solidFill>
                <a:sym typeface="Arial"/>
              </a:rPr>
              <a:t>e	</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Responsibility</a:t>
            </a:r>
            <a:r>
              <a:rPr lang="en-US" sz="1500" dirty="0"/>
              <a:t>	</a:t>
            </a:r>
            <a:r>
              <a:rPr lang="en-US" sz="1500" dirty="0" smtClean="0"/>
              <a:t>	</a:t>
            </a:r>
            <a:r>
              <a:rPr lang="en" sz="1500" b="0" i="0" u="none" strike="noStrike" cap="none" baseline="0" dirty="0" smtClean="0">
                <a:solidFill>
                  <a:srgbClr val="000000"/>
                </a:solidFill>
                <a:sym typeface="Arial"/>
              </a:rPr>
              <a:t>Trust</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Optimism</a:t>
            </a:r>
            <a:r>
              <a:rPr lang="en" sz="1500" b="0" i="0" u="none" strike="noStrike" cap="none" baseline="0" dirty="0">
                <a:solidFill>
                  <a:srgbClr val="000000"/>
                </a:solidFill>
                <a:sym typeface="Arial"/>
              </a:rPr>
              <a:t>	</a:t>
            </a:r>
            <a:endParaRPr lang="en-US" sz="1500" b="0" i="0" u="none" strike="noStrike" cap="none" baseline="0" dirty="0" smtClean="0">
              <a:solidFill>
                <a:srgbClr val="000000"/>
              </a:solidFill>
              <a:sym typeface="Arial"/>
            </a:endParaRPr>
          </a:p>
          <a:p>
            <a:pPr marL="0" marR="0" lvl="1" indent="0" algn="l" rtl="0">
              <a:lnSpc>
                <a:spcPct val="100000"/>
              </a:lnSpc>
              <a:spcBef>
                <a:spcPts val="0"/>
              </a:spcBef>
              <a:spcAft>
                <a:spcPts val="0"/>
              </a:spcAft>
              <a:buClr>
                <a:schemeClr val="dk2"/>
              </a:buClr>
              <a:buSzPct val="25000"/>
              <a:buFont typeface="Arial"/>
              <a:buNone/>
            </a:pPr>
            <a:r>
              <a:rPr lang="en-US" sz="1500" dirty="0"/>
              <a:t> </a:t>
            </a:r>
            <a:r>
              <a:rPr lang="en-US" sz="1500" dirty="0" smtClean="0"/>
              <a:t>         </a:t>
            </a:r>
            <a:r>
              <a:rPr lang="en" sz="1500" b="0" i="0" u="none" strike="noStrike" cap="none" baseline="0" dirty="0" smtClean="0">
                <a:solidFill>
                  <a:srgbClr val="000000"/>
                </a:solidFill>
                <a:sym typeface="Arial"/>
              </a:rPr>
              <a:t>HIV </a:t>
            </a:r>
            <a:r>
              <a:rPr lang="en" sz="1500" b="0" i="0" u="none" strike="noStrike" cap="none" baseline="0" dirty="0">
                <a:solidFill>
                  <a:srgbClr val="000000"/>
                </a:solidFill>
                <a:sym typeface="Arial"/>
              </a:rPr>
              <a:t>prevention	</a:t>
            </a:r>
            <a:r>
              <a:rPr lang="en-US" sz="1500" dirty="0"/>
              <a:t> </a:t>
            </a:r>
            <a:r>
              <a:rPr lang="en-US" sz="1500" dirty="0" smtClean="0"/>
              <a:t>             </a:t>
            </a:r>
            <a:r>
              <a:rPr lang="en" sz="1500" b="0" i="0" u="none" strike="noStrike" cap="none" baseline="0" dirty="0" smtClean="0">
                <a:solidFill>
                  <a:srgbClr val="000000"/>
                </a:solidFill>
                <a:sym typeface="Arial"/>
              </a:rPr>
              <a:t>Safe Sex</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Hand Wa</a:t>
            </a:r>
            <a:r>
              <a:rPr lang="en-US" sz="1500" b="0" i="0" u="none" strike="noStrike" cap="none" baseline="0" dirty="0" smtClean="0">
                <a:solidFill>
                  <a:srgbClr val="000000"/>
                </a:solidFill>
                <a:sym typeface="Arial"/>
              </a:rPr>
              <a:t>s</a:t>
            </a:r>
            <a:r>
              <a:rPr lang="en" sz="1500" b="0" i="0" u="none" strike="noStrike" cap="none" baseline="0" dirty="0" smtClean="0">
                <a:solidFill>
                  <a:srgbClr val="000000"/>
                </a:solidFill>
                <a:sym typeface="Arial"/>
              </a:rPr>
              <a:t>hing</a:t>
            </a:r>
            <a:r>
              <a:rPr lang="en-US" sz="1500" dirty="0"/>
              <a:t> </a:t>
            </a:r>
            <a:r>
              <a:rPr lang="en-US" sz="1500" dirty="0" smtClean="0"/>
              <a:t>           </a:t>
            </a:r>
            <a:r>
              <a:rPr lang="en" sz="1500" b="0" i="0" u="none" strike="noStrike" cap="none" baseline="0" dirty="0" smtClean="0">
                <a:solidFill>
                  <a:srgbClr val="000000"/>
                </a:solidFill>
                <a:sym typeface="Arial"/>
              </a:rPr>
              <a:t>Child </a:t>
            </a:r>
            <a:r>
              <a:rPr lang="en" sz="1500" b="0" i="0" u="none" strike="noStrike" cap="none" baseline="0" dirty="0">
                <a:solidFill>
                  <a:srgbClr val="000000"/>
                </a:solidFill>
                <a:sym typeface="Arial"/>
              </a:rPr>
              <a:t>rights	</a:t>
            </a:r>
            <a:endParaRPr lang="en-US" sz="1500" b="0" i="0" u="none" strike="noStrike" cap="none" baseline="0" dirty="0" smtClean="0">
              <a:solidFill>
                <a:srgbClr val="000000"/>
              </a:solidFill>
              <a:sym typeface="Arial"/>
            </a:endParaRPr>
          </a:p>
          <a:p>
            <a:pPr marL="0" marR="0" lvl="1" indent="0" algn="l" rtl="0">
              <a:lnSpc>
                <a:spcPct val="100000"/>
              </a:lnSpc>
              <a:spcBef>
                <a:spcPts val="0"/>
              </a:spcBef>
              <a:spcAft>
                <a:spcPts val="0"/>
              </a:spcAft>
              <a:buClr>
                <a:schemeClr val="dk2"/>
              </a:buClr>
              <a:buSzPct val="25000"/>
              <a:buFont typeface="Arial"/>
              <a:buNone/>
            </a:pPr>
            <a:r>
              <a:rPr lang="en" sz="1500" b="0" i="0" u="none" strike="noStrike" cap="none" baseline="0" dirty="0" smtClean="0">
                <a:solidFill>
                  <a:srgbClr val="000000"/>
                </a:solidFill>
                <a:sym typeface="Arial"/>
              </a:rPr>
              <a:t>Critical </a:t>
            </a:r>
            <a:r>
              <a:rPr lang="en" sz="1500" b="0" i="0" u="none" strike="noStrike" cap="none" baseline="0" dirty="0">
                <a:solidFill>
                  <a:srgbClr val="000000"/>
                </a:solidFill>
                <a:sym typeface="Arial"/>
              </a:rPr>
              <a:t>thinking	Cooking	</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Self-discipline</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Decision-making</a:t>
            </a:r>
            <a:r>
              <a:rPr lang="en-US" sz="1500" dirty="0"/>
              <a:t> </a:t>
            </a:r>
            <a:r>
              <a:rPr lang="en-US" sz="1500" dirty="0" smtClean="0"/>
              <a:t>     </a:t>
            </a:r>
            <a:r>
              <a:rPr lang="en" sz="1500" b="0" i="0" u="none" strike="noStrike" cap="none" baseline="0" dirty="0" smtClean="0">
                <a:solidFill>
                  <a:srgbClr val="000000"/>
                </a:solidFill>
                <a:sym typeface="Arial"/>
              </a:rPr>
              <a:t>Effective</a:t>
            </a:r>
            <a:r>
              <a:rPr lang="en-US" sz="1500" dirty="0" smtClean="0"/>
              <a:t> </a:t>
            </a:r>
            <a:r>
              <a:rPr lang="en" sz="1500" b="0" i="0" u="none" strike="noStrike" cap="none" baseline="0" dirty="0" smtClean="0">
                <a:solidFill>
                  <a:srgbClr val="000000"/>
                </a:solidFill>
                <a:sym typeface="Arial"/>
              </a:rPr>
              <a:t>communication</a:t>
            </a:r>
            <a:r>
              <a:rPr lang="en-US" sz="1500" dirty="0"/>
              <a:t>	</a:t>
            </a:r>
            <a:r>
              <a:rPr lang="en" sz="1500" b="0" i="0" u="none" strike="noStrike" cap="none" baseline="0" dirty="0" smtClean="0">
                <a:solidFill>
                  <a:srgbClr val="000000"/>
                </a:solidFill>
                <a:sym typeface="Arial"/>
              </a:rPr>
              <a:t>Keep </a:t>
            </a:r>
            <a:r>
              <a:rPr lang="en" sz="1500" b="0" i="0" u="none" strike="noStrike" cap="none" baseline="0" dirty="0">
                <a:solidFill>
                  <a:srgbClr val="000000"/>
                </a:solidFill>
                <a:sym typeface="Arial"/>
              </a:rPr>
              <a:t>personal relationships	</a:t>
            </a:r>
            <a:r>
              <a:rPr lang="en-US" sz="1500" dirty="0"/>
              <a:t> </a:t>
            </a:r>
            <a:r>
              <a:rPr lang="en-US" sz="1500" dirty="0" smtClean="0"/>
              <a:t>           </a:t>
            </a:r>
            <a:r>
              <a:rPr lang="en" sz="1500" b="0" i="0" u="none" strike="noStrike" cap="none" baseline="0" dirty="0" smtClean="0">
                <a:solidFill>
                  <a:srgbClr val="000000"/>
                </a:solidFill>
                <a:sym typeface="Arial"/>
              </a:rPr>
              <a:t>Listening</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Writing</a:t>
            </a:r>
            <a:r>
              <a:rPr lang="en" sz="1500" b="0" i="0" u="none" strike="noStrike" cap="none" baseline="0" dirty="0">
                <a:solidFill>
                  <a:srgbClr val="000000"/>
                </a:solidFill>
                <a:sym typeface="Arial"/>
              </a:rPr>
              <a:t>	</a:t>
            </a:r>
            <a:endParaRPr lang="en-US" sz="1500" b="0" i="0" u="none" strike="noStrike" cap="none" baseline="0" dirty="0" smtClean="0">
              <a:solidFill>
                <a:srgbClr val="000000"/>
              </a:solidFill>
              <a:sym typeface="Arial"/>
            </a:endParaRPr>
          </a:p>
          <a:p>
            <a:pPr marL="0" marR="0" lvl="1" indent="0" algn="l" rtl="0">
              <a:lnSpc>
                <a:spcPct val="100000"/>
              </a:lnSpc>
              <a:spcBef>
                <a:spcPts val="0"/>
              </a:spcBef>
              <a:spcAft>
                <a:spcPts val="0"/>
              </a:spcAft>
              <a:buClr>
                <a:schemeClr val="dk2"/>
              </a:buClr>
              <a:buSzPct val="25000"/>
              <a:buFont typeface="Arial"/>
              <a:buNone/>
            </a:pPr>
            <a:r>
              <a:rPr lang="en" sz="1500" b="0" i="0" u="none" strike="noStrike" cap="none" baseline="0" dirty="0" smtClean="0">
                <a:solidFill>
                  <a:srgbClr val="000000"/>
                </a:solidFill>
                <a:sym typeface="Arial"/>
              </a:rPr>
              <a:t>Negotiation</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Foresee consequences</a:t>
            </a:r>
            <a:r>
              <a:rPr lang="en-US" sz="1500" dirty="0"/>
              <a:t> </a:t>
            </a:r>
            <a:r>
              <a:rPr lang="en-US" sz="1500" dirty="0" smtClean="0"/>
              <a:t>        </a:t>
            </a:r>
            <a:r>
              <a:rPr lang="en" sz="1500" b="0" i="0" u="none" strike="noStrike" cap="none" baseline="0" dirty="0" smtClean="0">
                <a:solidFill>
                  <a:srgbClr val="000000"/>
                </a:solidFill>
                <a:sym typeface="Arial"/>
              </a:rPr>
              <a:t>Math</a:t>
            </a:r>
            <a:r>
              <a:rPr lang="en" sz="1500" b="0" i="0" u="none" strike="noStrike" cap="none" baseline="0" dirty="0">
                <a:solidFill>
                  <a:srgbClr val="000000"/>
                </a:solidFill>
                <a:sym typeface="Arial"/>
              </a:rPr>
              <a:t>	</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Self-esteem</a:t>
            </a:r>
            <a:r>
              <a:rPr lang="en" sz="1500" b="0" i="0" u="none" strike="noStrike" cap="none" baseline="0" dirty="0">
                <a:solidFill>
                  <a:srgbClr val="000000"/>
                </a:solidFill>
                <a:sym typeface="Arial"/>
              </a:rPr>
              <a:t>		Reading	</a:t>
            </a:r>
            <a:r>
              <a:rPr lang="en" sz="1500" b="0" i="0" u="none" strike="noStrike" cap="none" baseline="0" dirty="0" smtClean="0">
                <a:solidFill>
                  <a:srgbClr val="000000"/>
                </a:solidFill>
                <a:sym typeface="Arial"/>
              </a:rPr>
              <a:t>Team-building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Problem solvin</a:t>
            </a:r>
            <a:r>
              <a:rPr lang="en-US" sz="1500" b="0" i="0" u="none" strike="noStrike" cap="none" baseline="0" dirty="0" smtClean="0">
                <a:solidFill>
                  <a:srgbClr val="000000"/>
                </a:solidFill>
                <a:sym typeface="Arial"/>
              </a:rPr>
              <a:t>g</a:t>
            </a:r>
            <a:r>
              <a:rPr lang="en-US" sz="1500" b="0" i="0" u="none" strike="noStrike" cap="none" dirty="0" smtClean="0">
                <a:solidFill>
                  <a:srgbClr val="000000"/>
                </a:solidFill>
                <a:sym typeface="Arial"/>
              </a:rPr>
              <a:t>      </a:t>
            </a:r>
            <a:r>
              <a:rPr lang="en" sz="1500" b="0" i="0" u="none" strike="noStrike" cap="none" baseline="0" dirty="0" smtClean="0">
                <a:solidFill>
                  <a:srgbClr val="000000"/>
                </a:solidFill>
                <a:sym typeface="Arial"/>
              </a:rPr>
              <a:t>Empathy</a:t>
            </a:r>
            <a:r>
              <a:rPr lang="en" sz="1500" b="0" i="0" u="none" strike="noStrike" cap="none" baseline="0" dirty="0">
                <a:solidFill>
                  <a:srgbClr val="000000"/>
                </a:solidFill>
                <a:sym typeface="Arial"/>
              </a:rPr>
              <a:t>	</a:t>
            </a:r>
            <a:endParaRPr lang="en-US" sz="1500" b="0" i="0" u="none" strike="noStrike" cap="none" baseline="0" dirty="0" smtClean="0">
              <a:solidFill>
                <a:srgbClr val="000000"/>
              </a:solidFill>
              <a:sym typeface="Arial"/>
            </a:endParaRPr>
          </a:p>
          <a:p>
            <a:pPr marL="0" marR="0" lvl="1" indent="0" algn="l" rtl="0">
              <a:lnSpc>
                <a:spcPct val="100000"/>
              </a:lnSpc>
              <a:spcBef>
                <a:spcPts val="0"/>
              </a:spcBef>
              <a:spcAft>
                <a:spcPts val="0"/>
              </a:spcAft>
              <a:buClr>
                <a:schemeClr val="dk2"/>
              </a:buClr>
              <a:buSzPct val="25000"/>
              <a:buFont typeface="Arial"/>
              <a:buNone/>
            </a:pPr>
            <a:r>
              <a:rPr lang="en" sz="1500" b="0" i="0" u="none" strike="noStrike" cap="none" baseline="0" dirty="0" smtClean="0">
                <a:solidFill>
                  <a:srgbClr val="000000"/>
                </a:solidFill>
                <a:sym typeface="Arial"/>
              </a:rPr>
              <a:t>Self-expression</a:t>
            </a:r>
            <a:r>
              <a:rPr lang="en" sz="1500" b="0" i="0" u="none" strike="noStrike" cap="none" baseline="0" dirty="0">
                <a:solidFill>
                  <a:srgbClr val="000000"/>
                </a:solidFill>
                <a:sym typeface="Arial"/>
              </a:rPr>
              <a: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Stress </a:t>
            </a:r>
            <a:r>
              <a:rPr lang="en" sz="1500" b="0" i="0" u="none" strike="noStrike" cap="none" baseline="0" dirty="0">
                <a:solidFill>
                  <a:srgbClr val="000000"/>
                </a:solidFill>
                <a:sym typeface="Arial"/>
              </a:rPr>
              <a:t>management		</a:t>
            </a: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Advocacy</a:t>
            </a:r>
            <a:endParaRPr lang="en" sz="1500" b="0" i="0" u="none" strike="noStrike" cap="none" baseline="0" dirty="0">
              <a:solidFill>
                <a:srgbClr val="000000"/>
              </a:solidFill>
              <a:sym typeface="Arial"/>
            </a:endParaRPr>
          </a:p>
          <a:p>
            <a:pPr marL="0" marR="0" lvl="1" indent="0" algn="l" rtl="0">
              <a:lnSpc>
                <a:spcPct val="100000"/>
              </a:lnSpc>
              <a:spcBef>
                <a:spcPts val="360"/>
              </a:spcBef>
              <a:spcAft>
                <a:spcPts val="0"/>
              </a:spcAft>
              <a:buClr>
                <a:schemeClr val="lt1"/>
              </a:buClr>
              <a:buSzPct val="25000"/>
              <a:buFont typeface="Arial"/>
              <a:buNone/>
            </a:pPr>
            <a:r>
              <a:rPr lang="en-US" sz="1500" b="0" i="0" u="none" strike="noStrike" cap="none" baseline="0" dirty="0" smtClean="0">
                <a:solidFill>
                  <a:srgbClr val="000000"/>
                </a:solidFill>
                <a:sym typeface="Arial"/>
              </a:rPr>
              <a:t>	</a:t>
            </a:r>
            <a:r>
              <a:rPr lang="en" sz="1500" b="0" i="0" u="none" strike="noStrike" cap="none" baseline="0" dirty="0" smtClean="0">
                <a:solidFill>
                  <a:srgbClr val="000000"/>
                </a:solidFill>
                <a:sym typeface="Arial"/>
              </a:rPr>
              <a:t>Coping </a:t>
            </a:r>
            <a:r>
              <a:rPr lang="en" sz="1500" b="0" i="0" u="none" strike="noStrike" cap="none" baseline="0" dirty="0">
                <a:solidFill>
                  <a:srgbClr val="000000"/>
                </a:solidFill>
                <a:sym typeface="Arial"/>
              </a:rPr>
              <a:t>with emotions		Keeping a clean space	Interpersonal relationships</a:t>
            </a:r>
          </a:p>
          <a:p>
            <a:pPr marL="0" marR="0" lvl="0" indent="0" algn="l" rtl="0">
              <a:lnSpc>
                <a:spcPct val="100000"/>
              </a:lnSpc>
              <a:spcBef>
                <a:spcPts val="0"/>
              </a:spcBef>
              <a:spcAft>
                <a:spcPts val="0"/>
              </a:spcAft>
              <a:buClr>
                <a:schemeClr val="dk2"/>
              </a:buClr>
              <a:buFont typeface="Arial"/>
              <a:buNone/>
            </a:pPr>
            <a:endParaRPr sz="1500" b="0" i="0" u="none" strike="noStrike" cap="none" baseline="0" dirty="0">
              <a:solidFill>
                <a:srgbClr val="000000"/>
              </a:solidFill>
              <a:sym typeface="Arial"/>
            </a:endParaRPr>
          </a:p>
        </p:txBody>
      </p:sp>
      <p:sp>
        <p:nvSpPr>
          <p:cNvPr id="328" name="Shape 32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Life Skills </a:t>
            </a:r>
            <a:r>
              <a:rPr lang="en" sz="4800" b="1" i="0" u="none" strike="noStrike" cap="none" baseline="0" dirty="0" smtClean="0">
                <a:solidFill>
                  <a:schemeClr val="lt1"/>
                </a:solidFill>
                <a:latin typeface="Arial"/>
                <a:ea typeface="Arial"/>
                <a:cs typeface="Arial"/>
                <a:sym typeface="Arial"/>
              </a:rPr>
              <a:t>Role</a:t>
            </a:r>
            <a:r>
              <a:rPr lang="en-US" sz="4800" b="1" i="0" u="none" strike="noStrike" cap="none" baseline="0" dirty="0" smtClean="0">
                <a:solidFill>
                  <a:schemeClr val="lt1"/>
                </a:solidFill>
                <a:latin typeface="Arial"/>
                <a:ea typeface="Arial"/>
                <a:cs typeface="Arial"/>
                <a:sym typeface="Arial"/>
              </a:rPr>
              <a:t>-p</a:t>
            </a:r>
            <a:r>
              <a:rPr lang="en" sz="4800" b="1" i="0" u="none" strike="noStrike" cap="none" baseline="0" dirty="0" smtClean="0">
                <a:solidFill>
                  <a:schemeClr val="lt1"/>
                </a:solidFill>
                <a:latin typeface="Arial"/>
                <a:ea typeface="Arial"/>
                <a:cs typeface="Arial"/>
                <a:sym typeface="Arial"/>
              </a:rPr>
              <a:t>lay</a:t>
            </a:r>
            <a:endParaRPr lang="en" sz="4800" b="1" i="0" u="none" strike="noStrike" cap="none" baseline="0" dirty="0">
              <a:solidFill>
                <a:schemeClr val="lt1"/>
              </a:solidFill>
              <a:latin typeface="Arial"/>
              <a:ea typeface="Arial"/>
              <a:cs typeface="Arial"/>
              <a:sym typeface="Arial"/>
            </a:endParaRPr>
          </a:p>
        </p:txBody>
      </p:sp>
      <p:sp>
        <p:nvSpPr>
          <p:cNvPr id="334" name="Shape 334"/>
          <p:cNvSpPr txBox="1"/>
          <p:nvPr/>
        </p:nvSpPr>
        <p:spPr>
          <a:xfrm>
            <a:off x="90600" y="1517775"/>
            <a:ext cx="2555699" cy="3465298"/>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15000"/>
              </a:lnSpc>
              <a:spcBef>
                <a:spcPts val="0"/>
              </a:spcBef>
              <a:spcAft>
                <a:spcPts val="0"/>
              </a:spcAft>
              <a:buClr>
                <a:srgbClr val="000000"/>
              </a:buClr>
              <a:buSzPct val="25000"/>
              <a:buFont typeface="Arial"/>
              <a:buNone/>
            </a:pPr>
            <a:r>
              <a:rPr lang="en" sz="1800" b="1" i="0" u="sng" strike="noStrike" cap="none" baseline="0">
                <a:solidFill>
                  <a:srgbClr val="000000"/>
                </a:solidFill>
                <a:latin typeface="Arial"/>
                <a:ea typeface="Arial"/>
                <a:cs typeface="Arial"/>
                <a:sym typeface="Arial"/>
              </a:rPr>
              <a:t>STEPS</a:t>
            </a:r>
          </a:p>
          <a:p>
            <a:pPr marL="457200" marR="0" lvl="0" indent="-342900" algn="l" rtl="0">
              <a:lnSpc>
                <a:spcPct val="115000"/>
              </a:lnSpc>
              <a:spcBef>
                <a:spcPts val="0"/>
              </a:spcBef>
              <a:spcAft>
                <a:spcPts val="0"/>
              </a:spcAft>
              <a:buClr>
                <a:srgbClr val="000000"/>
              </a:buClr>
              <a:buSzPct val="100000"/>
              <a:buFont typeface="Arial"/>
              <a:buAutoNum type="arabicPeriod"/>
            </a:pPr>
            <a:r>
              <a:rPr lang="en" sz="1800" b="0" i="0" u="none" strike="noStrike" cap="none" baseline="0">
                <a:solidFill>
                  <a:srgbClr val="000000"/>
                </a:solidFill>
                <a:latin typeface="Arial"/>
                <a:ea typeface="Arial"/>
                <a:cs typeface="Arial"/>
                <a:sym typeface="Arial"/>
              </a:rPr>
              <a:t>Read the scenario &amp; answer the questions (10min)</a:t>
            </a:r>
          </a:p>
          <a:p>
            <a:pPr marL="457200" marR="0" lvl="0" indent="-342900" algn="l" rtl="0">
              <a:lnSpc>
                <a:spcPct val="115000"/>
              </a:lnSpc>
              <a:spcBef>
                <a:spcPts val="0"/>
              </a:spcBef>
              <a:spcAft>
                <a:spcPts val="0"/>
              </a:spcAft>
              <a:buClr>
                <a:srgbClr val="000000"/>
              </a:buClr>
              <a:buSzPct val="100000"/>
              <a:buFont typeface="Arial"/>
              <a:buAutoNum type="arabicPeriod"/>
            </a:pPr>
            <a:r>
              <a:rPr lang="en" sz="1800" b="0" i="0" u="none" strike="noStrike" cap="none" baseline="0">
                <a:solidFill>
                  <a:srgbClr val="000000"/>
                </a:solidFill>
                <a:latin typeface="Arial"/>
                <a:ea typeface="Arial"/>
                <a:cs typeface="Arial"/>
                <a:sym typeface="Arial"/>
              </a:rPr>
              <a:t>Plan the drama </a:t>
            </a:r>
          </a:p>
          <a:p>
            <a:pPr marL="0" marR="0" lvl="0" indent="457200" algn="l" rtl="0">
              <a:lnSpc>
                <a:spcPct val="11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(10 min)</a:t>
            </a:r>
          </a:p>
          <a:p>
            <a:pPr marL="457200" marR="0" lvl="0" indent="-342900" algn="l" rtl="0">
              <a:lnSpc>
                <a:spcPct val="115000"/>
              </a:lnSpc>
              <a:spcBef>
                <a:spcPts val="0"/>
              </a:spcBef>
              <a:spcAft>
                <a:spcPts val="0"/>
              </a:spcAft>
              <a:buClr>
                <a:srgbClr val="000000"/>
              </a:buClr>
              <a:buSzPct val="100000"/>
              <a:buFont typeface="Arial"/>
              <a:buAutoNum type="arabicPeriod"/>
            </a:pPr>
            <a:r>
              <a:rPr lang="en" sz="1800" b="0" i="0" u="none" strike="noStrike" cap="none" baseline="0">
                <a:solidFill>
                  <a:srgbClr val="000000"/>
                </a:solidFill>
                <a:latin typeface="Arial"/>
                <a:ea typeface="Arial"/>
                <a:cs typeface="Arial"/>
                <a:sym typeface="Arial"/>
              </a:rPr>
              <a:t>Practice the drama (5 min)</a:t>
            </a:r>
          </a:p>
          <a:p>
            <a:pPr marL="457200" marR="0" lvl="0" indent="-342900" algn="l" rtl="0">
              <a:lnSpc>
                <a:spcPct val="115000"/>
              </a:lnSpc>
              <a:spcBef>
                <a:spcPts val="0"/>
              </a:spcBef>
              <a:spcAft>
                <a:spcPts val="0"/>
              </a:spcAft>
              <a:buClr>
                <a:srgbClr val="000000"/>
              </a:buClr>
              <a:buSzPct val="100000"/>
              <a:buFont typeface="Arial"/>
              <a:buAutoNum type="arabicPeriod"/>
            </a:pPr>
            <a:r>
              <a:rPr lang="en" sz="1800" b="0" i="0" u="none" strike="noStrike" cap="none" baseline="0">
                <a:solidFill>
                  <a:srgbClr val="000000"/>
                </a:solidFill>
                <a:latin typeface="Arial"/>
                <a:ea typeface="Arial"/>
                <a:cs typeface="Arial"/>
                <a:sym typeface="Arial"/>
              </a:rPr>
              <a:t>Perform </a:t>
            </a:r>
          </a:p>
          <a:p>
            <a:pPr marL="0" marR="0" lvl="0" indent="457200" algn="l" rtl="0">
              <a:lnSpc>
                <a:spcPct val="11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(2 min per group)</a:t>
            </a:r>
          </a:p>
        </p:txBody>
      </p:sp>
      <p:sp>
        <p:nvSpPr>
          <p:cNvPr id="335" name="Shape 335"/>
          <p:cNvSpPr txBox="1"/>
          <p:nvPr/>
        </p:nvSpPr>
        <p:spPr>
          <a:xfrm>
            <a:off x="2769711" y="1517775"/>
            <a:ext cx="3198600" cy="3465298"/>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15000"/>
              </a:lnSpc>
              <a:spcBef>
                <a:spcPts val="0"/>
              </a:spcBef>
              <a:spcAft>
                <a:spcPts val="0"/>
              </a:spcAft>
              <a:buClr>
                <a:srgbClr val="000000"/>
              </a:buClr>
              <a:buSzPct val="25000"/>
              <a:buFont typeface="Arial"/>
              <a:buNone/>
            </a:pPr>
            <a:r>
              <a:rPr lang="en" sz="1400" b="1" i="0" u="sng" strike="noStrike" cap="none" baseline="0">
                <a:solidFill>
                  <a:srgbClr val="000000"/>
                </a:solidFill>
                <a:latin typeface="Arial"/>
                <a:ea typeface="Arial"/>
                <a:cs typeface="Arial"/>
                <a:sym typeface="Arial"/>
              </a:rPr>
              <a:t>READ THE SCENARIO &amp; ANSWER THE QUESTIONS:</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Identify the risk factor or the need of the student.</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Identify what life skills a student needs in order to address that risk.</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How can you as a teacher help the student develop that skill?</a:t>
            </a:r>
          </a:p>
          <a:p>
            <a:pPr marL="0" marR="0" lvl="0" indent="0" algn="l" rtl="0">
              <a:lnSpc>
                <a:spcPct val="115000"/>
              </a:lnSpc>
              <a:spcBef>
                <a:spcPts val="0"/>
              </a:spcBef>
              <a:spcAft>
                <a:spcPts val="0"/>
              </a:spcAft>
              <a:buClr>
                <a:srgbClr val="000000"/>
              </a:buClr>
              <a:buFont typeface="Arial"/>
              <a:buNone/>
            </a:pPr>
            <a:endParaRPr sz="1100" b="0" i="0" u="none" strike="noStrike" cap="none" baseline="0">
              <a:solidFill>
                <a:srgbClr val="000000"/>
              </a:solidFill>
              <a:latin typeface="Times New Roman"/>
              <a:ea typeface="Times New Roman"/>
              <a:cs typeface="Times New Roman"/>
              <a:sym typeface="Times New Roman"/>
            </a:endParaRPr>
          </a:p>
        </p:txBody>
      </p:sp>
      <p:sp>
        <p:nvSpPr>
          <p:cNvPr id="336" name="Shape 336"/>
          <p:cNvSpPr txBox="1"/>
          <p:nvPr/>
        </p:nvSpPr>
        <p:spPr>
          <a:xfrm>
            <a:off x="6135125" y="1517775"/>
            <a:ext cx="2822999" cy="3465298"/>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15000"/>
              </a:lnSpc>
              <a:spcBef>
                <a:spcPts val="0"/>
              </a:spcBef>
              <a:spcAft>
                <a:spcPts val="0"/>
              </a:spcAft>
              <a:buClr>
                <a:srgbClr val="000000"/>
              </a:buClr>
              <a:buSzPct val="25000"/>
              <a:buFont typeface="Arial"/>
              <a:buNone/>
            </a:pPr>
            <a:r>
              <a:rPr lang="en" sz="1800" b="1" i="0" u="sng" strike="noStrike" cap="none" baseline="0">
                <a:solidFill>
                  <a:srgbClr val="000000"/>
                </a:solidFill>
                <a:latin typeface="Arial"/>
                <a:ea typeface="Arial"/>
                <a:cs typeface="Arial"/>
                <a:sym typeface="Arial"/>
              </a:rPr>
              <a:t>PLAN THE DRAMA</a:t>
            </a:r>
          </a:p>
          <a:p>
            <a:pPr marL="0" marR="0" lvl="0" indent="0" algn="l" rtl="0">
              <a:lnSpc>
                <a:spcPct val="11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1.Who are the characters?</a:t>
            </a:r>
          </a:p>
          <a:p>
            <a:pPr marL="0" marR="0" lvl="0" indent="0" algn="l" rtl="0">
              <a:lnSpc>
                <a:spcPct val="11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2. How will the characters perform the problem?</a:t>
            </a:r>
          </a:p>
          <a:p>
            <a:pPr marL="0" marR="0" lvl="0" indent="0" algn="l" rtl="0">
              <a:lnSpc>
                <a:spcPct val="115000"/>
              </a:lnSpc>
              <a:spcBef>
                <a:spcPts val="0"/>
              </a:spcBef>
              <a:spcAft>
                <a:spcPts val="0"/>
              </a:spcAft>
              <a:buClr>
                <a:srgbClr val="000000"/>
              </a:buClr>
              <a:buSzPct val="25000"/>
              <a:buFont typeface="Arial"/>
              <a:buNone/>
            </a:pPr>
            <a:r>
              <a:rPr lang="en" sz="1800" b="0" i="0" u="none" strike="noStrike" cap="none" baseline="0">
                <a:solidFill>
                  <a:srgbClr val="000000"/>
                </a:solidFill>
                <a:latin typeface="Arial"/>
                <a:ea typeface="Arial"/>
                <a:cs typeface="Arial"/>
                <a:sym typeface="Arial"/>
              </a:rPr>
              <a:t>3. How will the teacher react? What action steps will the teacher take? How will you perform those actions?</a:t>
            </a:r>
          </a:p>
        </p:txBody>
      </p:sp>
      <p:sp>
        <p:nvSpPr>
          <p:cNvPr id="337" name="Shape 33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41</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Assess the teacher</a:t>
            </a:r>
          </a:p>
        </p:txBody>
      </p:sp>
      <p:graphicFrame>
        <p:nvGraphicFramePr>
          <p:cNvPr id="343" name="Shape 343"/>
          <p:cNvGraphicFramePr/>
          <p:nvPr/>
        </p:nvGraphicFramePr>
        <p:xfrm>
          <a:off x="457200" y="1420950"/>
          <a:ext cx="7678150" cy="3725086"/>
        </p:xfrm>
        <a:graphic>
          <a:graphicData uri="http://schemas.openxmlformats.org/drawingml/2006/table">
            <a:tbl>
              <a:tblPr>
                <a:noFill/>
                <a:tableStyleId>{59C89EF5-0881-416B-9297-58BD20AFFB36}</a:tableStyleId>
              </a:tblPr>
              <a:tblGrid>
                <a:gridCol w="2413175"/>
                <a:gridCol w="2504075"/>
                <a:gridCol w="2760900"/>
              </a:tblGrid>
              <a:tr h="635475">
                <a:tc>
                  <a:txBody>
                    <a:bodyPr/>
                    <a:lstStyle/>
                    <a:p>
                      <a:pPr marL="0" marR="0" lvl="0" indent="0" algn="ctr" rtl="0">
                        <a:lnSpc>
                          <a:spcPct val="115000"/>
                        </a:lnSpc>
                        <a:spcBef>
                          <a:spcPts val="0"/>
                        </a:spcBef>
                        <a:spcAft>
                          <a:spcPts val="0"/>
                        </a:spcAft>
                        <a:buClr>
                          <a:srgbClr val="000000"/>
                        </a:buClr>
                        <a:buFont typeface="Arial"/>
                        <a:buNone/>
                      </a:pPr>
                      <a:endParaRPr sz="1800" b="1" i="0" u="none" strike="noStrike" cap="none" baseline="0">
                        <a:latin typeface="Arial"/>
                        <a:ea typeface="Arial"/>
                        <a:cs typeface="Arial"/>
                        <a:sym typeface="Arial"/>
                      </a:endParaRP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ctr" rtl="0">
                        <a:lnSpc>
                          <a:spcPct val="115000"/>
                        </a:lnSpc>
                        <a:spcBef>
                          <a:spcPts val="0"/>
                        </a:spcBef>
                        <a:spcAft>
                          <a:spcPts val="0"/>
                        </a:spcAft>
                        <a:buClr>
                          <a:srgbClr val="000000"/>
                        </a:buClr>
                        <a:buSzPct val="25000"/>
                        <a:buFont typeface="Arial"/>
                        <a:buNone/>
                      </a:pPr>
                      <a:r>
                        <a:rPr lang="en" sz="1800" b="1" i="0" u="none" strike="noStrike" cap="none" baseline="0">
                          <a:latin typeface="Arial"/>
                          <a:ea typeface="Arial"/>
                          <a:cs typeface="Arial"/>
                          <a:sym typeface="Arial"/>
                        </a:rPr>
                        <a:t>What teacher did well:</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ctr" rtl="0">
                        <a:lnSpc>
                          <a:spcPct val="115000"/>
                        </a:lnSpc>
                        <a:spcBef>
                          <a:spcPts val="0"/>
                        </a:spcBef>
                        <a:spcAft>
                          <a:spcPts val="0"/>
                        </a:spcAft>
                        <a:buClr>
                          <a:srgbClr val="000000"/>
                        </a:buClr>
                        <a:buSzPct val="25000"/>
                        <a:buFont typeface="Arial"/>
                        <a:buNone/>
                      </a:pPr>
                      <a:r>
                        <a:rPr lang="en" sz="1800" b="1" i="0" u="none" strike="noStrike" cap="none" baseline="0">
                          <a:latin typeface="Arial"/>
                          <a:ea typeface="Arial"/>
                          <a:cs typeface="Arial"/>
                          <a:sym typeface="Arial"/>
                        </a:rPr>
                        <a:t>What teacher could do better or in addition:</a:t>
                      </a: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740200">
                <a:tc>
                  <a:txBody>
                    <a:bodyPr/>
                    <a:lstStyle/>
                    <a:p>
                      <a:pPr marL="0" marR="0" lvl="0" indent="0" algn="ctr" rtl="0">
                        <a:lnSpc>
                          <a:spcPct val="115000"/>
                        </a:lnSpc>
                        <a:spcBef>
                          <a:spcPts val="0"/>
                        </a:spcBef>
                        <a:spcAft>
                          <a:spcPts val="0"/>
                        </a:spcAft>
                        <a:buClr>
                          <a:srgbClr val="000000"/>
                        </a:buClr>
                        <a:buSzPct val="25000"/>
                        <a:buFont typeface="Arial"/>
                        <a:buNone/>
                      </a:pPr>
                      <a:r>
                        <a:rPr lang="en" sz="1800" b="1" i="0" u="none" strike="noStrike" cap="none" baseline="0">
                          <a:latin typeface="Arial"/>
                          <a:ea typeface="Arial"/>
                          <a:cs typeface="Arial"/>
                          <a:sym typeface="Arial"/>
                        </a:rPr>
                        <a:t>Scenario #1</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740200">
                <a:tc>
                  <a:txBody>
                    <a:bodyPr/>
                    <a:lstStyle/>
                    <a:p>
                      <a:pPr marL="0" marR="0" lvl="0" indent="0" algn="ctr" rtl="0">
                        <a:lnSpc>
                          <a:spcPct val="115000"/>
                        </a:lnSpc>
                        <a:spcBef>
                          <a:spcPts val="0"/>
                        </a:spcBef>
                        <a:spcAft>
                          <a:spcPts val="0"/>
                        </a:spcAft>
                        <a:buClr>
                          <a:srgbClr val="000000"/>
                        </a:buClr>
                        <a:buSzPct val="25000"/>
                        <a:buFont typeface="Arial"/>
                        <a:buNone/>
                      </a:pPr>
                      <a:r>
                        <a:rPr lang="en" sz="1800" b="1" i="0" u="none" strike="noStrike" cap="none" baseline="0">
                          <a:latin typeface="Arial"/>
                          <a:ea typeface="Arial"/>
                          <a:cs typeface="Arial"/>
                          <a:sym typeface="Arial"/>
                        </a:rPr>
                        <a:t> Scenario #2</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8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8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740200">
                <a:tc>
                  <a:txBody>
                    <a:bodyPr/>
                    <a:lstStyle/>
                    <a:p>
                      <a:pPr marL="0" marR="0" lvl="0" indent="0" algn="ctr" rtl="0">
                        <a:lnSpc>
                          <a:spcPct val="115000"/>
                        </a:lnSpc>
                        <a:spcBef>
                          <a:spcPts val="0"/>
                        </a:spcBef>
                        <a:spcAft>
                          <a:spcPts val="0"/>
                        </a:spcAft>
                        <a:buClr>
                          <a:srgbClr val="000000"/>
                        </a:buClr>
                        <a:buSzPct val="25000"/>
                        <a:buFont typeface="Arial"/>
                        <a:buNone/>
                      </a:pPr>
                      <a:r>
                        <a:rPr lang="en" sz="1800" b="1" i="0" u="none" strike="noStrike" cap="none" baseline="0">
                          <a:latin typeface="Arial"/>
                          <a:ea typeface="Arial"/>
                          <a:cs typeface="Arial"/>
                          <a:sym typeface="Arial"/>
                        </a:rPr>
                        <a:t> Scenario #3</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15000"/>
                        </a:lnSpc>
                        <a:spcBef>
                          <a:spcPts val="0"/>
                        </a:spcBef>
                        <a:spcAft>
                          <a:spcPts val="0"/>
                        </a:spcAft>
                        <a:buClr>
                          <a:srgbClr val="000000"/>
                        </a:buClr>
                        <a:buFont typeface="Arial"/>
                        <a:buNone/>
                      </a:pPr>
                      <a:endParaRPr sz="120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r h="740200">
                <a:tc>
                  <a:txBody>
                    <a:bodyPr/>
                    <a:lstStyle/>
                    <a:p>
                      <a:pPr marL="0" marR="0" lvl="0" indent="0" algn="ctr" rtl="0">
                        <a:lnSpc>
                          <a:spcPct val="115000"/>
                        </a:lnSpc>
                        <a:spcBef>
                          <a:spcPts val="0"/>
                        </a:spcBef>
                        <a:spcAft>
                          <a:spcPts val="0"/>
                        </a:spcAft>
                        <a:buClr>
                          <a:srgbClr val="000000"/>
                        </a:buClr>
                        <a:buSzPct val="25000"/>
                        <a:buFont typeface="Arial"/>
                        <a:buNone/>
                      </a:pPr>
                      <a:r>
                        <a:rPr lang="en" sz="1800" b="1" i="0" u="none" strike="noStrike" cap="none" baseline="0">
                          <a:latin typeface="Arial"/>
                          <a:ea typeface="Arial"/>
                          <a:cs typeface="Arial"/>
                          <a:sym typeface="Arial"/>
                        </a:rPr>
                        <a:t> Scenario #4</a:t>
                      </a:r>
                    </a:p>
                  </a:txBody>
                  <a:tcPr marL="66675" marR="66675" marT="66675" marB="66675" anchor="ctr">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8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Clr>
                          <a:srgbClr val="000000"/>
                        </a:buClr>
                        <a:buFont typeface="Arial"/>
                        <a:buNone/>
                      </a:pPr>
                      <a:endParaRPr sz="1800" b="1" i="0" u="none" strike="noStrike" cap="none" baseline="0">
                        <a:latin typeface="Arial"/>
                        <a:ea typeface="Arial"/>
                        <a:cs typeface="Arial"/>
                        <a:sym typeface="Arial"/>
                      </a:endParaRPr>
                    </a:p>
                  </a:txBody>
                  <a:tcPr marL="66675" marR="66675" marT="66675" marB="66675">
                    <a:lnL w="12700" cap="flat" cmpd="sng">
                      <a:solidFill>
                        <a:srgbClr val="000000"/>
                      </a:solidFill>
                      <a:prstDash val="solid"/>
                      <a:round/>
                      <a:headEnd type="none" w="med" len="med"/>
                      <a:tailEnd type="none" w="med" len="med"/>
                    </a:lnL>
                    <a:lnR w="12700" cap="flat" cmpd="sng">
                      <a:solidFill>
                        <a:srgbClr val="000000"/>
                      </a:solidFill>
                      <a:prstDash val="solid"/>
                      <a:round/>
                      <a:headEnd type="none" w="med" len="med"/>
                      <a:tailEnd type="none" w="med" len="med"/>
                    </a:lnR>
                    <a:lnT w="12700" cap="flat" cmpd="sng">
                      <a:solidFill>
                        <a:srgbClr val="000000"/>
                      </a:solidFill>
                      <a:prstDash val="solid"/>
                      <a:round/>
                      <a:headEnd type="none" w="med" len="med"/>
                      <a:tailEnd type="none" w="med" len="med"/>
                    </a:lnT>
                    <a:lnB w="12700" cap="flat" cmpd="sng">
                      <a:solidFill>
                        <a:srgbClr val="000000"/>
                      </a:solidFill>
                      <a:prstDash val="solid"/>
                      <a:round/>
                      <a:headEnd type="none" w="med" len="med"/>
                      <a:tailEnd type="none" w="med" len="med"/>
                    </a:lnB>
                  </a:tcPr>
                </a:tc>
              </a:tr>
            </a:tbl>
          </a:graphicData>
        </a:graphic>
      </p:graphicFrame>
      <p:sp>
        <p:nvSpPr>
          <p:cNvPr id="344" name="Shape 34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457200" y="205979"/>
            <a:ext cx="82296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chemeClr val="lt1"/>
                </a:solidFill>
                <a:latin typeface="Arial"/>
                <a:ea typeface="Arial"/>
                <a:cs typeface="Arial"/>
                <a:sym typeface="Arial"/>
              </a:rPr>
              <a:t>Social</a:t>
            </a:r>
            <a:r>
              <a:rPr lang="en-US" sz="4800" b="1" i="0" u="none" strike="noStrike" cap="none" baseline="0" dirty="0" smtClean="0">
                <a:solidFill>
                  <a:schemeClr val="lt1"/>
                </a:solidFill>
                <a:latin typeface="Arial"/>
                <a:ea typeface="Arial"/>
                <a:cs typeface="Arial"/>
                <a:sym typeface="Arial"/>
              </a:rPr>
              <a:t>-</a:t>
            </a:r>
            <a:r>
              <a:rPr lang="en" sz="4800" b="1" i="0" u="none" strike="noStrike" cap="none" baseline="0" dirty="0" smtClean="0">
                <a:solidFill>
                  <a:schemeClr val="lt1"/>
                </a:solidFill>
                <a:latin typeface="Arial"/>
                <a:ea typeface="Arial"/>
                <a:cs typeface="Arial"/>
                <a:sym typeface="Arial"/>
              </a:rPr>
              <a:t>Emotional </a:t>
            </a:r>
            <a:r>
              <a:rPr lang="en" sz="4800" b="1" i="0" u="none" strike="noStrike" cap="none" baseline="0" dirty="0">
                <a:solidFill>
                  <a:schemeClr val="lt1"/>
                </a:solidFill>
                <a:latin typeface="Arial"/>
                <a:ea typeface="Arial"/>
                <a:cs typeface="Arial"/>
                <a:sym typeface="Arial"/>
              </a:rPr>
              <a:t>Learning</a:t>
            </a:r>
          </a:p>
        </p:txBody>
      </p:sp>
      <p:sp>
        <p:nvSpPr>
          <p:cNvPr id="370" name="Shape 370"/>
          <p:cNvSpPr txBox="1">
            <a:spLocks noGrp="1"/>
          </p:cNvSpPr>
          <p:nvPr>
            <p:ph type="body" idx="1"/>
          </p:nvPr>
        </p:nvSpPr>
        <p:spPr>
          <a:xfrm>
            <a:off x="457200" y="1460498"/>
            <a:ext cx="8229600" cy="36830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0" i="0" u="none" strike="noStrike" cap="none" baseline="0" dirty="0">
                <a:solidFill>
                  <a:srgbClr val="000000"/>
                </a:solidFill>
                <a:latin typeface="Arial"/>
                <a:ea typeface="Arial"/>
                <a:cs typeface="Arial"/>
                <a:sym typeface="Arial"/>
              </a:rPr>
              <a:t>The processes through which children and adults gain and apply the knowledge, attitudes, and skills necessary to: </a:t>
            </a:r>
          </a:p>
          <a:p>
            <a:pPr marL="342900" marR="0" lvl="0" indent="-342900" algn="l" rtl="0">
              <a:lnSpc>
                <a:spcPct val="150000"/>
              </a:lnSpc>
              <a:spcBef>
                <a:spcPts val="0"/>
              </a:spcBef>
              <a:spcAft>
                <a:spcPts val="0"/>
              </a:spcAft>
              <a:buClr>
                <a:schemeClr val="dk2"/>
              </a:buClr>
              <a:buSzPct val="100000"/>
              <a:buFont typeface="Arial"/>
              <a:buChar char="•"/>
            </a:pPr>
            <a:r>
              <a:rPr lang="en-US" sz="2400" dirty="0"/>
              <a:t>U</a:t>
            </a:r>
            <a:r>
              <a:rPr lang="en" sz="2400" b="0" i="0" u="none" strike="noStrike" cap="none" baseline="0" dirty="0" smtClean="0">
                <a:solidFill>
                  <a:srgbClr val="000000"/>
                </a:solidFill>
                <a:latin typeface="Arial"/>
                <a:ea typeface="Arial"/>
                <a:cs typeface="Arial"/>
                <a:sym typeface="Arial"/>
              </a:rPr>
              <a:t>nderstand </a:t>
            </a:r>
            <a:r>
              <a:rPr lang="en" sz="2400" b="0" i="0" u="none" strike="noStrike" cap="none" baseline="0" dirty="0">
                <a:solidFill>
                  <a:srgbClr val="000000"/>
                </a:solidFill>
                <a:latin typeface="Arial"/>
                <a:ea typeface="Arial"/>
                <a:cs typeface="Arial"/>
                <a:sym typeface="Arial"/>
              </a:rPr>
              <a:t>and manage </a:t>
            </a:r>
            <a:r>
              <a:rPr lang="en" sz="2400" b="0" i="0" u="none" strike="noStrike" cap="none" baseline="0" dirty="0" smtClean="0">
                <a:solidFill>
                  <a:srgbClr val="000000"/>
                </a:solidFill>
                <a:latin typeface="Arial"/>
                <a:ea typeface="Arial"/>
                <a:cs typeface="Arial"/>
                <a:sym typeface="Arial"/>
              </a:rPr>
              <a:t>emotions</a:t>
            </a:r>
            <a:r>
              <a:rPr lang="en-US" sz="2400" b="0" i="0" u="none" strike="noStrike" cap="none" baseline="0" dirty="0" smtClean="0">
                <a:solidFill>
                  <a:srgbClr val="000000"/>
                </a:solidFill>
                <a:latin typeface="Arial"/>
                <a:ea typeface="Arial"/>
                <a:cs typeface="Arial"/>
                <a:sym typeface="Arial"/>
              </a:rPr>
              <a:t>.</a:t>
            </a:r>
            <a:r>
              <a:rPr lang="en" sz="2400" b="0" i="0" u="none" strike="noStrike" cap="none" baseline="0" dirty="0" smtClean="0">
                <a:solidFill>
                  <a:srgbClr val="000000"/>
                </a:solidFill>
                <a:latin typeface="Arial"/>
                <a:ea typeface="Arial"/>
                <a:cs typeface="Arial"/>
                <a:sym typeface="Arial"/>
              </a:rPr>
              <a:t> </a:t>
            </a:r>
            <a:endParaRPr lang="en" sz="2400" b="0" i="0" u="none" strike="noStrike" cap="none" baseline="0" dirty="0">
              <a:solidFill>
                <a:srgbClr val="000000"/>
              </a:solidFill>
              <a:latin typeface="Arial"/>
              <a:ea typeface="Arial"/>
              <a:cs typeface="Arial"/>
              <a:sym typeface="Arial"/>
            </a:endParaRPr>
          </a:p>
          <a:p>
            <a:pPr marL="342900" marR="0" lvl="0" indent="-342900" algn="l" rtl="0">
              <a:lnSpc>
                <a:spcPct val="150000"/>
              </a:lnSpc>
              <a:spcBef>
                <a:spcPts val="0"/>
              </a:spcBef>
              <a:spcAft>
                <a:spcPts val="0"/>
              </a:spcAft>
              <a:buClr>
                <a:schemeClr val="dk2"/>
              </a:buClr>
              <a:buSzPct val="100000"/>
              <a:buFont typeface="Arial"/>
              <a:buChar char="•"/>
            </a:pPr>
            <a:r>
              <a:rPr lang="en-US" sz="2400" dirty="0"/>
              <a:t>S</a:t>
            </a:r>
            <a:r>
              <a:rPr lang="en" sz="2400" b="0" i="0" u="none" strike="noStrike" cap="none" baseline="0" dirty="0" smtClean="0">
                <a:solidFill>
                  <a:srgbClr val="000000"/>
                </a:solidFill>
                <a:latin typeface="Arial"/>
                <a:ea typeface="Arial"/>
                <a:cs typeface="Arial"/>
                <a:sym typeface="Arial"/>
              </a:rPr>
              <a:t>et </a:t>
            </a:r>
            <a:r>
              <a:rPr lang="en" sz="2400" b="0" i="0" u="none" strike="noStrike" cap="none" baseline="0" dirty="0">
                <a:solidFill>
                  <a:srgbClr val="000000"/>
                </a:solidFill>
                <a:latin typeface="Arial"/>
                <a:ea typeface="Arial"/>
                <a:cs typeface="Arial"/>
                <a:sym typeface="Arial"/>
              </a:rPr>
              <a:t>and achieve positive </a:t>
            </a:r>
            <a:r>
              <a:rPr lang="en" sz="2400" b="0" i="0" u="none" strike="noStrike" cap="none" baseline="0" dirty="0" smtClean="0">
                <a:solidFill>
                  <a:srgbClr val="000000"/>
                </a:solidFill>
                <a:latin typeface="Arial"/>
                <a:ea typeface="Arial"/>
                <a:cs typeface="Arial"/>
                <a:sym typeface="Arial"/>
              </a:rPr>
              <a:t>goals</a:t>
            </a:r>
            <a:r>
              <a:rPr lang="en-US" sz="2400" b="0" i="0" u="none" strike="noStrike" cap="none" baseline="0" dirty="0" smtClean="0">
                <a:solidFill>
                  <a:srgbClr val="000000"/>
                </a:solidFill>
                <a:latin typeface="Arial"/>
                <a:ea typeface="Arial"/>
                <a:cs typeface="Arial"/>
                <a:sym typeface="Arial"/>
              </a:rPr>
              <a:t>.</a:t>
            </a:r>
            <a:endParaRPr lang="en" sz="2400" b="0" i="0" u="none" strike="noStrike" cap="none" baseline="0" dirty="0">
              <a:solidFill>
                <a:srgbClr val="000000"/>
              </a:solidFill>
              <a:latin typeface="Arial"/>
              <a:ea typeface="Arial"/>
              <a:cs typeface="Arial"/>
              <a:sym typeface="Arial"/>
            </a:endParaRPr>
          </a:p>
          <a:p>
            <a:pPr marL="342900" marR="0" lvl="0" indent="-342900" algn="l" rtl="0">
              <a:lnSpc>
                <a:spcPct val="150000"/>
              </a:lnSpc>
              <a:spcBef>
                <a:spcPts val="0"/>
              </a:spcBef>
              <a:spcAft>
                <a:spcPts val="0"/>
              </a:spcAft>
              <a:buClr>
                <a:schemeClr val="dk2"/>
              </a:buClr>
              <a:buSzPct val="100000"/>
              <a:buFont typeface="Arial"/>
              <a:buChar char="•"/>
            </a:pPr>
            <a:r>
              <a:rPr lang="en-US" sz="2400" dirty="0"/>
              <a:t>F</a:t>
            </a:r>
            <a:r>
              <a:rPr lang="en" sz="2400" b="0" i="0" u="none" strike="noStrike" cap="none" baseline="0" dirty="0" smtClean="0">
                <a:solidFill>
                  <a:srgbClr val="000000"/>
                </a:solidFill>
                <a:latin typeface="Arial"/>
                <a:ea typeface="Arial"/>
                <a:cs typeface="Arial"/>
                <a:sym typeface="Arial"/>
              </a:rPr>
              <a:t>eel </a:t>
            </a:r>
            <a:r>
              <a:rPr lang="en" sz="2400" b="0" i="0" u="none" strike="noStrike" cap="none" baseline="0" dirty="0">
                <a:solidFill>
                  <a:srgbClr val="000000"/>
                </a:solidFill>
                <a:latin typeface="Arial"/>
                <a:ea typeface="Arial"/>
                <a:cs typeface="Arial"/>
                <a:sym typeface="Arial"/>
              </a:rPr>
              <a:t>and show empathy for </a:t>
            </a:r>
            <a:r>
              <a:rPr lang="en" sz="2400" b="0" i="0" u="none" strike="noStrike" cap="none" baseline="0" dirty="0" smtClean="0">
                <a:solidFill>
                  <a:srgbClr val="000000"/>
                </a:solidFill>
                <a:latin typeface="Arial"/>
                <a:ea typeface="Arial"/>
                <a:cs typeface="Arial"/>
                <a:sym typeface="Arial"/>
              </a:rPr>
              <a:t>others</a:t>
            </a:r>
            <a:r>
              <a:rPr lang="en-US" sz="2400" b="0" i="0" u="none" strike="noStrike" cap="none" baseline="0" dirty="0" smtClean="0">
                <a:solidFill>
                  <a:srgbClr val="000000"/>
                </a:solidFill>
                <a:latin typeface="Arial"/>
                <a:ea typeface="Arial"/>
                <a:cs typeface="Arial"/>
                <a:sym typeface="Arial"/>
              </a:rPr>
              <a:t>.</a:t>
            </a:r>
            <a:r>
              <a:rPr lang="en" sz="2400" b="0" i="0" u="none" strike="noStrike" cap="none" baseline="0" dirty="0" smtClean="0">
                <a:solidFill>
                  <a:srgbClr val="000000"/>
                </a:solidFill>
                <a:latin typeface="Arial"/>
                <a:ea typeface="Arial"/>
                <a:cs typeface="Arial"/>
                <a:sym typeface="Arial"/>
              </a:rPr>
              <a:t> </a:t>
            </a:r>
            <a:endParaRPr lang="en" sz="2400" b="0" i="0" u="none" strike="noStrike" cap="none" baseline="0" dirty="0">
              <a:solidFill>
                <a:srgbClr val="000000"/>
              </a:solidFill>
              <a:latin typeface="Arial"/>
              <a:ea typeface="Arial"/>
              <a:cs typeface="Arial"/>
              <a:sym typeface="Arial"/>
            </a:endParaRPr>
          </a:p>
          <a:p>
            <a:pPr marL="342900" marR="0" lvl="0" indent="-342900" algn="l" rtl="0">
              <a:lnSpc>
                <a:spcPct val="150000"/>
              </a:lnSpc>
              <a:spcBef>
                <a:spcPts val="0"/>
              </a:spcBef>
              <a:spcAft>
                <a:spcPts val="0"/>
              </a:spcAft>
              <a:buClr>
                <a:schemeClr val="dk2"/>
              </a:buClr>
              <a:buSzPct val="100000"/>
              <a:buFont typeface="Arial"/>
              <a:buChar char="•"/>
            </a:pPr>
            <a:r>
              <a:rPr lang="en-US" sz="2400" dirty="0"/>
              <a:t>E</a:t>
            </a:r>
            <a:r>
              <a:rPr lang="en" sz="2400" b="0" i="0" u="none" strike="noStrike" cap="none" baseline="0" dirty="0" smtClean="0">
                <a:solidFill>
                  <a:srgbClr val="000000"/>
                </a:solidFill>
                <a:latin typeface="Arial"/>
                <a:ea typeface="Arial"/>
                <a:cs typeface="Arial"/>
                <a:sym typeface="Arial"/>
              </a:rPr>
              <a:t>stablish </a:t>
            </a:r>
            <a:r>
              <a:rPr lang="en" sz="2400" b="0" i="0" u="none" strike="noStrike" cap="none" baseline="0" dirty="0">
                <a:solidFill>
                  <a:srgbClr val="000000"/>
                </a:solidFill>
                <a:latin typeface="Arial"/>
                <a:ea typeface="Arial"/>
                <a:cs typeface="Arial"/>
                <a:sym typeface="Arial"/>
              </a:rPr>
              <a:t>and maintain positive </a:t>
            </a:r>
            <a:r>
              <a:rPr lang="en" sz="2400" b="0" i="0" u="none" strike="noStrike" cap="none" baseline="0" dirty="0" smtClean="0">
                <a:solidFill>
                  <a:srgbClr val="000000"/>
                </a:solidFill>
                <a:latin typeface="Arial"/>
                <a:ea typeface="Arial"/>
                <a:cs typeface="Arial"/>
                <a:sym typeface="Arial"/>
              </a:rPr>
              <a:t>relationships</a:t>
            </a:r>
            <a:r>
              <a:rPr lang="en-US" sz="2400" b="0" i="0" u="none" strike="noStrike" cap="none" baseline="0" dirty="0" smtClean="0">
                <a:solidFill>
                  <a:srgbClr val="000000"/>
                </a:solidFill>
                <a:latin typeface="Arial"/>
                <a:ea typeface="Arial"/>
                <a:cs typeface="Arial"/>
                <a:sym typeface="Arial"/>
              </a:rPr>
              <a:t>.</a:t>
            </a:r>
            <a:endParaRPr lang="en" sz="2400" b="0" i="0" u="none" strike="noStrike" cap="none" baseline="0" dirty="0">
              <a:solidFill>
                <a:srgbClr val="000000"/>
              </a:solidFill>
              <a:latin typeface="Arial"/>
              <a:ea typeface="Arial"/>
              <a:cs typeface="Arial"/>
              <a:sym typeface="Arial"/>
            </a:endParaRPr>
          </a:p>
          <a:p>
            <a:pPr marL="342900" marR="0" lvl="0" indent="-342900" algn="l" rtl="0">
              <a:lnSpc>
                <a:spcPct val="150000"/>
              </a:lnSpc>
              <a:spcBef>
                <a:spcPts val="0"/>
              </a:spcBef>
              <a:spcAft>
                <a:spcPts val="0"/>
              </a:spcAft>
              <a:buClr>
                <a:schemeClr val="dk2"/>
              </a:buClr>
              <a:buSzPct val="100000"/>
              <a:buFont typeface="Arial"/>
              <a:buChar char="•"/>
            </a:pPr>
            <a:r>
              <a:rPr lang="en-US" sz="2400" dirty="0"/>
              <a:t>M</a:t>
            </a:r>
            <a:r>
              <a:rPr lang="en" sz="2400" b="0" i="0" u="none" strike="noStrike" cap="none" baseline="0" dirty="0" smtClean="0">
                <a:solidFill>
                  <a:srgbClr val="000000"/>
                </a:solidFill>
                <a:latin typeface="Arial"/>
                <a:ea typeface="Arial"/>
                <a:cs typeface="Arial"/>
                <a:sym typeface="Arial"/>
              </a:rPr>
              <a:t>ake </a:t>
            </a:r>
            <a:r>
              <a:rPr lang="en" sz="2400" b="0" i="0" u="none" strike="noStrike" cap="none" baseline="0" dirty="0">
                <a:solidFill>
                  <a:srgbClr val="000000"/>
                </a:solidFill>
                <a:latin typeface="Arial"/>
                <a:ea typeface="Arial"/>
                <a:cs typeface="Arial"/>
                <a:sym typeface="Arial"/>
              </a:rPr>
              <a:t>responsible decisions.</a:t>
            </a:r>
          </a:p>
          <a:p>
            <a:pPr marL="0" marR="0" lvl="0" indent="0" algn="l" rtl="0">
              <a:lnSpc>
                <a:spcPct val="100000"/>
              </a:lnSpc>
              <a:spcBef>
                <a:spcPts val="0"/>
              </a:spcBef>
              <a:spcAft>
                <a:spcPts val="0"/>
              </a:spcAft>
              <a:buClr>
                <a:schemeClr val="dk2"/>
              </a:buClr>
              <a:buFont typeface="Arial"/>
              <a:buNone/>
            </a:pPr>
            <a:endParaRPr sz="1400" b="0" i="0" u="none" strike="noStrike" cap="none" baseline="0" dirty="0">
              <a:solidFill>
                <a:srgbClr val="000000"/>
              </a:solidFill>
              <a:latin typeface="Arial"/>
              <a:ea typeface="Arial"/>
              <a:cs typeface="Arial"/>
              <a:sym typeface="Arial"/>
            </a:endParaRPr>
          </a:p>
        </p:txBody>
      </p:sp>
      <p:sp>
        <p:nvSpPr>
          <p:cNvPr id="371" name="Shape 371"/>
          <p:cNvSpPr txBox="1">
            <a:spLocks noGrp="1"/>
          </p:cNvSpPr>
          <p:nvPr>
            <p:ph type="sldNum" idx="12"/>
          </p:nvPr>
        </p:nvSpPr>
        <p:spPr>
          <a:xfrm>
            <a:off x="8556795"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313392" y="205979"/>
            <a:ext cx="8373484"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rgbClr val="FFFFFF"/>
                </a:solidFill>
                <a:latin typeface="Arial"/>
                <a:ea typeface="Arial"/>
                <a:cs typeface="Arial"/>
                <a:sym typeface="Arial"/>
              </a:rPr>
              <a:t>Social</a:t>
            </a:r>
            <a:r>
              <a:rPr lang="en-US" sz="4800" b="1" i="0" u="none" strike="noStrike" cap="none" baseline="0" dirty="0" smtClean="0">
                <a:solidFill>
                  <a:srgbClr val="FFFFFF"/>
                </a:solidFill>
                <a:latin typeface="Arial"/>
                <a:ea typeface="Arial"/>
                <a:cs typeface="Arial"/>
                <a:sym typeface="Arial"/>
              </a:rPr>
              <a:t>-</a:t>
            </a:r>
            <a:r>
              <a:rPr lang="en" sz="4800" b="1" i="0" u="none" strike="noStrike" cap="none" baseline="0" dirty="0" smtClean="0">
                <a:solidFill>
                  <a:srgbClr val="FFFFFF"/>
                </a:solidFill>
                <a:latin typeface="Arial"/>
                <a:ea typeface="Arial"/>
                <a:cs typeface="Arial"/>
                <a:sym typeface="Arial"/>
              </a:rPr>
              <a:t>Emotional </a:t>
            </a:r>
            <a:r>
              <a:rPr lang="en" sz="4800" b="1" i="0" u="none" strike="noStrike" cap="none" baseline="0" dirty="0">
                <a:solidFill>
                  <a:srgbClr val="FFFFFF"/>
                </a:solidFill>
                <a:latin typeface="Arial"/>
                <a:ea typeface="Arial"/>
                <a:cs typeface="Arial"/>
                <a:sym typeface="Arial"/>
              </a:rPr>
              <a:t>Strategies</a:t>
            </a:r>
          </a:p>
        </p:txBody>
      </p:sp>
      <p:sp>
        <p:nvSpPr>
          <p:cNvPr id="377" name="Shape 377"/>
          <p:cNvSpPr txBox="1">
            <a:spLocks noGrp="1"/>
          </p:cNvSpPr>
          <p:nvPr>
            <p:ph type="body" idx="1"/>
          </p:nvPr>
        </p:nvSpPr>
        <p:spPr>
          <a:xfrm>
            <a:off x="195376" y="1460499"/>
            <a:ext cx="8491499" cy="34652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400" b="0" i="0" u="none" strike="noStrike" cap="none" baseline="0" dirty="0">
                <a:solidFill>
                  <a:srgbClr val="000000"/>
                </a:solidFill>
                <a:latin typeface="Arial"/>
                <a:ea typeface="Arial"/>
                <a:cs typeface="Arial"/>
                <a:sym typeface="Arial"/>
              </a:rPr>
              <a:t>What are some activities you can do with students to practice each skill? </a:t>
            </a: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a:solidFill>
                  <a:srgbClr val="000000"/>
                </a:solidFill>
                <a:latin typeface="Arial"/>
                <a:ea typeface="Arial"/>
                <a:cs typeface="Arial"/>
                <a:sym typeface="Arial"/>
              </a:rPr>
              <a:t>Executive Function</a:t>
            </a: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a:solidFill>
                  <a:srgbClr val="000000"/>
                </a:solidFill>
                <a:latin typeface="Arial"/>
                <a:ea typeface="Arial"/>
                <a:cs typeface="Arial"/>
                <a:sym typeface="Arial"/>
              </a:rPr>
              <a:t>Emotional Regulation </a:t>
            </a: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a:solidFill>
                  <a:srgbClr val="000000"/>
                </a:solidFill>
                <a:latin typeface="Arial"/>
                <a:ea typeface="Arial"/>
                <a:cs typeface="Arial"/>
                <a:sym typeface="Arial"/>
              </a:rPr>
              <a:t>Positive Social Skills</a:t>
            </a: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a:solidFill>
                  <a:srgbClr val="000000"/>
                </a:solidFill>
                <a:latin typeface="Arial"/>
                <a:ea typeface="Arial"/>
                <a:cs typeface="Arial"/>
                <a:sym typeface="Arial"/>
              </a:rPr>
              <a:t>Conflict Resolution Skills</a:t>
            </a:r>
          </a:p>
          <a:p>
            <a:pPr marL="457200" marR="0" lvl="0" indent="-457200" algn="l" rtl="0">
              <a:lnSpc>
                <a:spcPct val="100000"/>
              </a:lnSpc>
              <a:spcBef>
                <a:spcPts val="0"/>
              </a:spcBef>
              <a:spcAft>
                <a:spcPts val="0"/>
              </a:spcAft>
              <a:buClr>
                <a:schemeClr val="dk2"/>
              </a:buClr>
              <a:buSzPct val="100000"/>
              <a:buFont typeface="Arial"/>
              <a:buAutoNum type="arabicPeriod"/>
            </a:pPr>
            <a:r>
              <a:rPr lang="en" sz="2400" b="0" i="0" u="none" strike="noStrike" cap="none" baseline="0" dirty="0">
                <a:solidFill>
                  <a:srgbClr val="000000"/>
                </a:solidFill>
                <a:latin typeface="Arial"/>
                <a:ea typeface="Arial"/>
                <a:cs typeface="Arial"/>
                <a:sym typeface="Arial"/>
              </a:rPr>
              <a:t>Perseverance </a:t>
            </a:r>
          </a:p>
          <a:p>
            <a:pPr marL="0" marR="0" lvl="0" indent="0" algn="l" rtl="0">
              <a:lnSpc>
                <a:spcPct val="100000"/>
              </a:lnSpc>
              <a:spcBef>
                <a:spcPts val="0"/>
              </a:spcBef>
              <a:spcAft>
                <a:spcPts val="0"/>
              </a:spcAft>
              <a:buClr>
                <a:schemeClr val="dk2"/>
              </a:buClr>
              <a:buFont typeface="Arial"/>
              <a:buNone/>
            </a:pPr>
            <a:endParaRPr sz="2400" b="0" i="0" u="none" strike="noStrike" cap="none" baseline="0" dirty="0">
              <a:solidFill>
                <a:srgbClr val="000000"/>
              </a:solidFill>
              <a:latin typeface="Arial"/>
              <a:ea typeface="Arial"/>
              <a:cs typeface="Arial"/>
              <a:sym typeface="Arial"/>
            </a:endParaRPr>
          </a:p>
        </p:txBody>
      </p:sp>
      <p:sp>
        <p:nvSpPr>
          <p:cNvPr id="378" name="Shape 378"/>
          <p:cNvSpPr txBox="1">
            <a:spLocks noGrp="1"/>
          </p:cNvSpPr>
          <p:nvPr>
            <p:ph type="sldNum" idx="12"/>
          </p:nvPr>
        </p:nvSpPr>
        <p:spPr>
          <a:xfrm>
            <a:off x="8556795"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44</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a:spLocks noGrp="1"/>
          </p:cNvSpPr>
          <p:nvPr>
            <p:ph type="title"/>
          </p:nvPr>
        </p:nvSpPr>
        <p:spPr>
          <a:xfrm>
            <a:off x="0" y="205979"/>
            <a:ext cx="8686800" cy="11414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dirty="0">
                <a:solidFill>
                  <a:schemeClr val="lt1"/>
                </a:solidFill>
                <a:latin typeface="Arial"/>
                <a:ea typeface="Arial"/>
                <a:cs typeface="Arial"/>
                <a:sym typeface="Arial"/>
              </a:rPr>
              <a:t>Benefits of </a:t>
            </a:r>
            <a:r>
              <a:rPr lang="en" sz="3600" b="1" i="0" u="none" strike="noStrike" cap="none" baseline="0" dirty="0" smtClean="0">
                <a:solidFill>
                  <a:schemeClr val="lt1"/>
                </a:solidFill>
                <a:latin typeface="Arial"/>
                <a:ea typeface="Arial"/>
                <a:cs typeface="Arial"/>
                <a:sym typeface="Arial"/>
              </a:rPr>
              <a:t>Social</a:t>
            </a:r>
            <a:r>
              <a:rPr lang="en-US" sz="3600" b="1" i="0" u="none" strike="noStrike" cap="none" baseline="0" dirty="0" smtClean="0">
                <a:solidFill>
                  <a:schemeClr val="lt1"/>
                </a:solidFill>
                <a:latin typeface="Arial"/>
                <a:ea typeface="Arial"/>
                <a:cs typeface="Arial"/>
                <a:sym typeface="Arial"/>
              </a:rPr>
              <a:t>-</a:t>
            </a:r>
            <a:r>
              <a:rPr lang="en" sz="3600" b="1" i="0" u="none" strike="noStrike" cap="none" baseline="0" dirty="0" smtClean="0">
                <a:solidFill>
                  <a:schemeClr val="lt1"/>
                </a:solidFill>
                <a:latin typeface="Arial"/>
                <a:ea typeface="Arial"/>
                <a:cs typeface="Arial"/>
                <a:sym typeface="Arial"/>
              </a:rPr>
              <a:t>Emotional </a:t>
            </a:r>
            <a:r>
              <a:rPr lang="en" sz="3600" b="1" i="0" u="none" strike="noStrike" cap="none" baseline="0" dirty="0">
                <a:solidFill>
                  <a:schemeClr val="lt1"/>
                </a:solidFill>
                <a:latin typeface="Arial"/>
                <a:ea typeface="Arial"/>
                <a:cs typeface="Arial"/>
                <a:sym typeface="Arial"/>
              </a:rPr>
              <a:t>Learning</a:t>
            </a:r>
          </a:p>
        </p:txBody>
      </p:sp>
      <p:sp>
        <p:nvSpPr>
          <p:cNvPr id="384" name="Shape 384"/>
          <p:cNvSpPr txBox="1">
            <a:spLocks noGrp="1"/>
          </p:cNvSpPr>
          <p:nvPr>
            <p:ph type="sldNum" idx="12"/>
          </p:nvPr>
        </p:nvSpPr>
        <p:spPr>
          <a:xfrm>
            <a:off x="8556795"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45</a:t>
            </a:fld>
            <a:endParaRPr lang="en" sz="1300" b="0" i="0" u="none" strike="noStrike" cap="none" baseline="0">
              <a:solidFill>
                <a:schemeClr val="dk2"/>
              </a:solidFill>
              <a:latin typeface="Arial"/>
              <a:ea typeface="Arial"/>
              <a:cs typeface="Arial"/>
              <a:sym typeface="Arial"/>
            </a:endParaRPr>
          </a:p>
        </p:txBody>
      </p:sp>
      <p:pic>
        <p:nvPicPr>
          <p:cNvPr id="385" name="Shape 385"/>
          <p:cNvPicPr preferRelativeResize="0"/>
          <p:nvPr/>
        </p:nvPicPr>
        <p:blipFill rotWithShape="1">
          <a:blip r:embed="rId3">
            <a:alphaModFix/>
          </a:blip>
          <a:srcRect/>
          <a:stretch/>
        </p:blipFill>
        <p:spPr>
          <a:xfrm>
            <a:off x="862908" y="1514350"/>
            <a:ext cx="7212600" cy="3629099"/>
          </a:xfrm>
          <a:prstGeom prst="rect">
            <a:avLst/>
          </a:prstGeom>
          <a:noFill/>
          <a:ln>
            <a:noFill/>
          </a:ln>
        </p:spPr>
      </p:pic>
    </p:spTree>
  </p:cSld>
  <p:clrMapOvr>
    <a:masterClrMapping/>
  </p:clrMapOvr>
  <p:transition xmlns:p14="http://schemas.microsoft.com/office/powerpoint/2010/main" spd="slow">
    <p:cut/>
  </p:transition>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999999"/>
        </a:solidFill>
        <a:effectLst/>
      </p:bgPr>
    </p:bg>
    <p:spTree>
      <p:nvGrpSpPr>
        <p:cNvPr id="1" name="Shape 389"/>
        <p:cNvGrpSpPr/>
        <p:nvPr/>
      </p:nvGrpSpPr>
      <p:grpSpPr>
        <a:xfrm>
          <a:off x="0" y="0"/>
          <a:ext cx="0" cy="0"/>
          <a:chOff x="0" y="0"/>
          <a:chExt cx="0" cy="0"/>
        </a:xfrm>
      </p:grpSpPr>
      <p:sp>
        <p:nvSpPr>
          <p:cNvPr id="390" name="Shape 390"/>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Shape 395"/>
          <p:cNvSpPr txBox="1">
            <a:spLocks noGrp="1"/>
          </p:cNvSpPr>
          <p:nvPr>
            <p:ph type="ctrTitle"/>
          </p:nvPr>
        </p:nvSpPr>
        <p:spPr>
          <a:xfrm>
            <a:off x="180625" y="1294057"/>
            <a:ext cx="7772400" cy="16841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2"/>
              </a:buClr>
              <a:buSzPct val="25000"/>
              <a:buFont typeface="Arial"/>
              <a:buNone/>
            </a:pPr>
            <a:r>
              <a:rPr lang="en" sz="4800" b="1" i="0" u="none" strike="noStrike" cap="none" baseline="0" dirty="0">
                <a:solidFill>
                  <a:schemeClr val="dk2"/>
                </a:solidFill>
                <a:latin typeface="Arial"/>
                <a:ea typeface="Arial"/>
                <a:cs typeface="Arial"/>
                <a:sym typeface="Arial"/>
              </a:rPr>
              <a:t>Module 2</a:t>
            </a:r>
          </a:p>
          <a:p>
            <a:pPr marL="0" marR="0" lvl="0" indent="0" algn="l" rtl="0">
              <a:lnSpc>
                <a:spcPct val="100000"/>
              </a:lnSpc>
              <a:spcBef>
                <a:spcPts val="0"/>
              </a:spcBef>
              <a:spcAft>
                <a:spcPts val="0"/>
              </a:spcAft>
              <a:buClr>
                <a:schemeClr val="dk2"/>
              </a:buClr>
              <a:buSzPct val="25000"/>
              <a:buFont typeface="Arial"/>
              <a:buNone/>
            </a:pPr>
            <a:r>
              <a:rPr lang="en" sz="3600" b="1" i="0" u="none" strike="noStrike" cap="none" baseline="0" dirty="0">
                <a:solidFill>
                  <a:schemeClr val="dk2"/>
                </a:solidFill>
                <a:latin typeface="Arial"/>
                <a:ea typeface="Arial"/>
                <a:cs typeface="Arial"/>
                <a:sym typeface="Arial"/>
              </a:rPr>
              <a:t>Child </a:t>
            </a:r>
            <a:r>
              <a:rPr lang="en" sz="3600" b="1" i="0" u="none" strike="noStrike" cap="none" baseline="0" dirty="0" smtClean="0">
                <a:solidFill>
                  <a:schemeClr val="dk2"/>
                </a:solidFill>
                <a:latin typeface="Arial"/>
                <a:ea typeface="Arial"/>
                <a:cs typeface="Arial"/>
                <a:sym typeface="Arial"/>
              </a:rPr>
              <a:t>Protection</a:t>
            </a:r>
            <a:r>
              <a:rPr lang="en-US" sz="3600" b="1" i="0" u="none" strike="noStrike" cap="none" baseline="0" dirty="0" smtClean="0">
                <a:solidFill>
                  <a:schemeClr val="dk2"/>
                </a:solidFill>
                <a:latin typeface="Arial"/>
                <a:ea typeface="Arial"/>
                <a:cs typeface="Arial"/>
                <a:sym typeface="Arial"/>
              </a:rPr>
              <a:t>,</a:t>
            </a:r>
            <a:r>
              <a:rPr lang="en-US" sz="3600" b="1" i="0" u="none" strike="noStrike" cap="none" dirty="0" smtClean="0">
                <a:solidFill>
                  <a:schemeClr val="dk2"/>
                </a:solidFill>
                <a:latin typeface="Arial"/>
                <a:ea typeface="Arial"/>
                <a:cs typeface="Arial"/>
                <a:sym typeface="Arial"/>
              </a:rPr>
              <a:t> </a:t>
            </a:r>
            <a:r>
              <a:rPr lang="en" sz="3600" b="1" i="0" u="none" strike="noStrike" cap="none" baseline="0" dirty="0" smtClean="0">
                <a:solidFill>
                  <a:schemeClr val="dk2"/>
                </a:solidFill>
                <a:latin typeface="Arial"/>
                <a:ea typeface="Arial"/>
                <a:cs typeface="Arial"/>
                <a:sym typeface="Arial"/>
              </a:rPr>
              <a:t>Well-Being</a:t>
            </a:r>
            <a:r>
              <a:rPr lang="en-US" sz="3600" b="1" i="0" u="none" strike="noStrike" cap="none" baseline="0" dirty="0" smtClean="0">
                <a:solidFill>
                  <a:schemeClr val="dk2"/>
                </a:solidFill>
                <a:latin typeface="Arial"/>
                <a:ea typeface="Arial"/>
                <a:cs typeface="Arial"/>
                <a:sym typeface="Arial"/>
              </a:rPr>
              <a:t> and Inclusion</a:t>
            </a:r>
            <a:endParaRPr lang="en" sz="3600" b="1" i="0" u="none" strike="noStrike" cap="none" baseline="0" dirty="0">
              <a:solidFill>
                <a:schemeClr val="dk2"/>
              </a:solidFill>
              <a:latin typeface="Arial"/>
              <a:ea typeface="Arial"/>
              <a:cs typeface="Arial"/>
              <a:sym typeface="Arial"/>
            </a:endParaRPr>
          </a:p>
        </p:txBody>
      </p:sp>
      <p:sp>
        <p:nvSpPr>
          <p:cNvPr id="396" name="Shape 396"/>
          <p:cNvSpPr txBox="1">
            <a:spLocks noGrp="1"/>
          </p:cNvSpPr>
          <p:nvPr>
            <p:ph type="subTitle" idx="1"/>
          </p:nvPr>
        </p:nvSpPr>
        <p:spPr>
          <a:xfrm>
            <a:off x="448400" y="3093357"/>
            <a:ext cx="7772400" cy="712499"/>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lt2"/>
              </a:buClr>
              <a:buSzPct val="25000"/>
              <a:buFont typeface="Arial"/>
              <a:buNone/>
            </a:pPr>
            <a:r>
              <a:rPr lang="en" sz="2400" b="1" i="0" u="none" strike="noStrike" cap="none" baseline="0" dirty="0">
                <a:solidFill>
                  <a:schemeClr val="lt2"/>
                </a:solidFill>
                <a:latin typeface="Arial"/>
                <a:ea typeface="Arial"/>
                <a:cs typeface="Arial"/>
                <a:sym typeface="Arial"/>
              </a:rPr>
              <a:t>Session 5: Seeking </a:t>
            </a:r>
            <a:r>
              <a:rPr lang="en-US" sz="2400" b="1" i="0" u="none" strike="noStrike" cap="none" baseline="0" dirty="0" smtClean="0">
                <a:solidFill>
                  <a:schemeClr val="lt2"/>
                </a:solidFill>
                <a:latin typeface="Arial"/>
                <a:ea typeface="Arial"/>
                <a:cs typeface="Arial"/>
                <a:sym typeface="Arial"/>
              </a:rPr>
              <a:t>Further Support for Children</a:t>
            </a:r>
            <a:endParaRPr lang="en" sz="2400" b="1" i="0" u="none" strike="noStrike" cap="none" baseline="0" dirty="0">
              <a:solidFill>
                <a:schemeClr val="lt2"/>
              </a:solidFill>
              <a:latin typeface="Arial"/>
              <a:ea typeface="Arial"/>
              <a:cs typeface="Arial"/>
              <a:sym typeface="Arial"/>
            </a:endParaRPr>
          </a:p>
        </p:txBody>
      </p:sp>
      <p:sp>
        <p:nvSpPr>
          <p:cNvPr id="397" name="Shape 397"/>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47</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Shape 40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smtClean="0">
                <a:solidFill>
                  <a:schemeClr val="lt1"/>
                </a:solidFill>
                <a:latin typeface="Arial"/>
                <a:ea typeface="Arial"/>
                <a:cs typeface="Arial"/>
                <a:sym typeface="Arial"/>
              </a:rPr>
              <a:t>Objectives</a:t>
            </a:r>
            <a:endParaRPr lang="en" sz="4800" b="1" i="0" u="none" strike="noStrike" cap="none" baseline="0" dirty="0">
              <a:solidFill>
                <a:schemeClr val="lt1"/>
              </a:solidFill>
              <a:latin typeface="Arial"/>
              <a:ea typeface="Arial"/>
              <a:cs typeface="Arial"/>
              <a:sym typeface="Arial"/>
            </a:endParaRPr>
          </a:p>
        </p:txBody>
      </p:sp>
      <p:sp>
        <p:nvSpPr>
          <p:cNvPr id="403" name="Shape 403"/>
          <p:cNvSpPr txBox="1">
            <a:spLocks noGrp="1"/>
          </p:cNvSpPr>
          <p:nvPr>
            <p:ph type="body" idx="1"/>
          </p:nvPr>
        </p:nvSpPr>
        <p:spPr>
          <a:xfrm>
            <a:off x="457200" y="1872799"/>
            <a:ext cx="8229600" cy="2942914"/>
          </a:xfrm>
          <a:prstGeom prst="rect">
            <a:avLst/>
          </a:prstGeom>
          <a:noFill/>
          <a:ln>
            <a:noFill/>
          </a:ln>
        </p:spPr>
        <p:txBody>
          <a:bodyPr lIns="91425" tIns="91425" rIns="91425" bIns="91425" anchor="t" anchorCtr="0">
            <a:noAutofit/>
          </a:bodyPr>
          <a:lstStyle/>
          <a:p>
            <a:pPr marL="457200" marR="0" lvl="0" indent="-342900" algn="l" rtl="0">
              <a:lnSpc>
                <a:spcPct val="138000"/>
              </a:lnSpc>
              <a:spcBef>
                <a:spcPts val="0"/>
              </a:spcBef>
              <a:spcAft>
                <a:spcPts val="0"/>
              </a:spcAft>
              <a:buClr>
                <a:schemeClr val="dk1"/>
              </a:buClr>
              <a:buSzPct val="100000"/>
              <a:buFont typeface="Arial"/>
              <a:buChar char="●"/>
            </a:pPr>
            <a:r>
              <a:rPr lang="en" sz="2000" b="0" i="0" u="none" strike="noStrike" cap="none" baseline="0" dirty="0">
                <a:solidFill>
                  <a:schemeClr val="dk1"/>
                </a:solidFill>
                <a:latin typeface="Arial"/>
                <a:ea typeface="Arial"/>
                <a:cs typeface="Arial"/>
                <a:sym typeface="Arial"/>
              </a:rPr>
              <a:t>Explore the resources you have in your community that promote child protection and </a:t>
            </a:r>
            <a:r>
              <a:rPr lang="en" sz="2000" b="0" i="0" u="none" strike="noStrike" cap="none" baseline="0" dirty="0" smtClean="0">
                <a:solidFill>
                  <a:schemeClr val="dk1"/>
                </a:solidFill>
                <a:latin typeface="Arial"/>
                <a:ea typeface="Arial"/>
                <a:cs typeface="Arial"/>
                <a:sym typeface="Arial"/>
              </a:rPr>
              <a:t>well-being</a:t>
            </a:r>
            <a:r>
              <a:rPr lang="en-US" sz="2000" b="0" i="0" u="none" strike="noStrike" cap="none" baseline="0" dirty="0" smtClean="0">
                <a:solidFill>
                  <a:schemeClr val="dk1"/>
                </a:solidFill>
                <a:latin typeface="Arial"/>
                <a:ea typeface="Arial"/>
                <a:cs typeface="Arial"/>
                <a:sym typeface="Arial"/>
              </a:rPr>
              <a:t>.</a:t>
            </a:r>
            <a:endParaRPr lang="en" sz="2000" b="0" i="0" u="none" strike="noStrike" cap="none" baseline="0" dirty="0">
              <a:solidFill>
                <a:schemeClr val="dk1"/>
              </a:solidFill>
              <a:latin typeface="Arial"/>
              <a:ea typeface="Arial"/>
              <a:cs typeface="Arial"/>
              <a:sym typeface="Arial"/>
            </a:endParaRPr>
          </a:p>
          <a:p>
            <a:pPr marL="457200" marR="0" lvl="0" indent="-342900" algn="l" rtl="0">
              <a:lnSpc>
                <a:spcPct val="138000"/>
              </a:lnSpc>
              <a:spcBef>
                <a:spcPts val="0"/>
              </a:spcBef>
              <a:spcAft>
                <a:spcPts val="0"/>
              </a:spcAft>
              <a:buClr>
                <a:schemeClr val="dk1"/>
              </a:buClr>
              <a:buSzPct val="100000"/>
              <a:buFont typeface="Arial"/>
              <a:buChar char="●"/>
            </a:pPr>
            <a:r>
              <a:rPr lang="en" sz="2000" b="0" i="0" u="none" strike="noStrike" cap="none" baseline="0" dirty="0">
                <a:solidFill>
                  <a:schemeClr val="dk1"/>
                </a:solidFill>
                <a:latin typeface="Arial"/>
                <a:ea typeface="Arial"/>
                <a:cs typeface="Arial"/>
                <a:sym typeface="Arial"/>
              </a:rPr>
              <a:t>Identify where to find Child Protection Staff among the different organizations in the </a:t>
            </a:r>
            <a:r>
              <a:rPr lang="en" sz="2000" b="0" i="0" u="none" strike="noStrike" cap="none" baseline="0" dirty="0" smtClean="0">
                <a:solidFill>
                  <a:schemeClr val="dk1"/>
                </a:solidFill>
                <a:latin typeface="Arial"/>
                <a:ea typeface="Arial"/>
                <a:cs typeface="Arial"/>
                <a:sym typeface="Arial"/>
              </a:rPr>
              <a:t>community</a:t>
            </a:r>
            <a:r>
              <a:rPr lang="en-US" sz="2000" b="0" i="0" u="none" strike="noStrike" cap="none" baseline="0" dirty="0" smtClean="0">
                <a:solidFill>
                  <a:schemeClr val="dk1"/>
                </a:solidFill>
                <a:latin typeface="Arial"/>
                <a:ea typeface="Arial"/>
                <a:cs typeface="Arial"/>
                <a:sym typeface="Arial"/>
              </a:rPr>
              <a:t>.</a:t>
            </a:r>
            <a:endParaRPr lang="en" sz="2000" b="0" i="0" u="none" strike="noStrike" cap="none" baseline="0" dirty="0">
              <a:solidFill>
                <a:schemeClr val="dk1"/>
              </a:solidFill>
              <a:latin typeface="Arial"/>
              <a:ea typeface="Arial"/>
              <a:cs typeface="Arial"/>
              <a:sym typeface="Arial"/>
            </a:endParaRPr>
          </a:p>
          <a:p>
            <a:pPr marL="457200" marR="0" lvl="0" indent="-342900" algn="l" rtl="0">
              <a:lnSpc>
                <a:spcPct val="138000"/>
              </a:lnSpc>
              <a:spcBef>
                <a:spcPts val="0"/>
              </a:spcBef>
              <a:spcAft>
                <a:spcPts val="0"/>
              </a:spcAft>
              <a:buClr>
                <a:schemeClr val="dk1"/>
              </a:buClr>
              <a:buSzPct val="100000"/>
              <a:buFont typeface="Arial"/>
              <a:buChar char="●"/>
            </a:pPr>
            <a:r>
              <a:rPr lang="en" sz="2000" b="0" i="0" u="none" strike="noStrike" cap="none" baseline="0" dirty="0">
                <a:solidFill>
                  <a:schemeClr val="dk1"/>
                </a:solidFill>
                <a:latin typeface="Arial"/>
                <a:ea typeface="Arial"/>
                <a:cs typeface="Arial"/>
                <a:sym typeface="Arial"/>
              </a:rPr>
              <a:t>Understand that teachers themselves are resources for </a:t>
            </a:r>
            <a:r>
              <a:rPr lang="en" sz="2000" b="0" i="0" u="none" strike="noStrike" cap="none" baseline="0" dirty="0" smtClean="0">
                <a:solidFill>
                  <a:schemeClr val="dk1"/>
                </a:solidFill>
                <a:latin typeface="Arial"/>
                <a:ea typeface="Arial"/>
                <a:cs typeface="Arial"/>
                <a:sym typeface="Arial"/>
              </a:rPr>
              <a:t>students</a:t>
            </a:r>
            <a:r>
              <a:rPr lang="en-US" sz="2000" b="0" i="0" u="none" strike="noStrike" cap="none" baseline="0" dirty="0" smtClean="0">
                <a:solidFill>
                  <a:schemeClr val="dk1"/>
                </a:solidFill>
                <a:latin typeface="Arial"/>
                <a:ea typeface="Arial"/>
                <a:cs typeface="Arial"/>
                <a:sym typeface="Arial"/>
              </a:rPr>
              <a:t>.</a:t>
            </a:r>
            <a:endParaRPr lang="en" sz="2000" b="0" i="0" u="none" strike="noStrike" cap="none" baseline="0" dirty="0">
              <a:solidFill>
                <a:schemeClr val="dk1"/>
              </a:solidFill>
              <a:latin typeface="Arial"/>
              <a:ea typeface="Arial"/>
              <a:cs typeface="Arial"/>
              <a:sym typeface="Arial"/>
            </a:endParaRPr>
          </a:p>
          <a:p>
            <a:pPr marL="457200" marR="0" lvl="0" indent="-342900" algn="l" rtl="0">
              <a:lnSpc>
                <a:spcPct val="138000"/>
              </a:lnSpc>
              <a:spcBef>
                <a:spcPts val="0"/>
              </a:spcBef>
              <a:spcAft>
                <a:spcPts val="0"/>
              </a:spcAft>
              <a:buClr>
                <a:schemeClr val="dk1"/>
              </a:buClr>
              <a:buSzPct val="100000"/>
              <a:buFont typeface="Arial"/>
              <a:buChar char="●"/>
            </a:pPr>
            <a:r>
              <a:rPr lang="en" sz="2000" b="0" i="0" u="none" strike="noStrike" cap="none" baseline="0" dirty="0">
                <a:solidFill>
                  <a:schemeClr val="dk1"/>
                </a:solidFill>
                <a:latin typeface="Arial"/>
                <a:ea typeface="Arial"/>
                <a:cs typeface="Arial"/>
                <a:sym typeface="Arial"/>
              </a:rPr>
              <a:t>Know how to respond to and report </a:t>
            </a:r>
            <a:r>
              <a:rPr lang="en" sz="2000" b="0" i="0" u="none" strike="noStrike" cap="none" baseline="0" dirty="0" smtClean="0">
                <a:solidFill>
                  <a:schemeClr val="dk1"/>
                </a:solidFill>
                <a:latin typeface="Arial"/>
                <a:ea typeface="Arial"/>
                <a:cs typeface="Arial"/>
                <a:sym typeface="Arial"/>
              </a:rPr>
              <a:t>abuse</a:t>
            </a:r>
            <a:r>
              <a:rPr lang="en-US" sz="2000" b="0" i="0" u="none" strike="noStrike" cap="none" baseline="0" dirty="0" smtClean="0">
                <a:solidFill>
                  <a:schemeClr val="dk1"/>
                </a:solidFill>
                <a:latin typeface="Arial"/>
                <a:ea typeface="Arial"/>
                <a:cs typeface="Arial"/>
                <a:sym typeface="Arial"/>
              </a:rPr>
              <a:t>.</a:t>
            </a:r>
            <a:endParaRPr lang="en" sz="2000" b="0" i="0" u="none" strike="noStrike" cap="none" baseline="0" dirty="0">
              <a:solidFill>
                <a:schemeClr val="dk1"/>
              </a:solidFill>
              <a:latin typeface="Arial"/>
              <a:ea typeface="Arial"/>
              <a:cs typeface="Arial"/>
              <a:sym typeface="Arial"/>
            </a:endParaRPr>
          </a:p>
          <a:p>
            <a:pPr marL="0" marR="0" lvl="0" indent="0" algn="l" rtl="0">
              <a:lnSpc>
                <a:spcPct val="138000"/>
              </a:lnSpc>
              <a:spcBef>
                <a:spcPts val="0"/>
              </a:spcBef>
              <a:spcAft>
                <a:spcPts val="0"/>
              </a:spcAft>
              <a:buClr>
                <a:schemeClr val="dk2"/>
              </a:buClr>
              <a:buFont typeface="Arial"/>
              <a:buNone/>
            </a:pPr>
            <a:endParaRPr sz="2000" b="0" i="0" u="none" strike="noStrike" cap="none" baseline="0"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200" b="0" i="0" u="none" strike="noStrike" cap="none" baseline="0" dirty="0">
              <a:solidFill>
                <a:schemeClr val="dk2"/>
              </a:solidFill>
              <a:latin typeface="Arial"/>
              <a:ea typeface="Arial"/>
              <a:cs typeface="Arial"/>
              <a:sym typeface="Arial"/>
            </a:endParaRPr>
          </a:p>
        </p:txBody>
      </p:sp>
      <p:sp>
        <p:nvSpPr>
          <p:cNvPr id="404" name="Shape 404"/>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48</a:t>
            </a:fld>
            <a:endParaRPr lang="en" sz="1300" b="0" i="0" u="none" strike="noStrike" cap="none" baseline="0">
              <a:solidFill>
                <a:schemeClr val="dk2"/>
              </a:solidFill>
              <a:latin typeface="Arial"/>
              <a:ea typeface="Arial"/>
              <a:cs typeface="Arial"/>
              <a:sym typeface="Arial"/>
            </a:endParaRPr>
          </a:p>
        </p:txBody>
      </p:sp>
      <p:sp>
        <p:nvSpPr>
          <p:cNvPr id="5" name="TextBox 4"/>
          <p:cNvSpPr txBox="1"/>
          <p:nvPr/>
        </p:nvSpPr>
        <p:spPr>
          <a:xfrm>
            <a:off x="360554" y="1459637"/>
            <a:ext cx="8389903" cy="461665"/>
          </a:xfrm>
          <a:prstGeom prst="rect">
            <a:avLst/>
          </a:prstGeom>
          <a:noFill/>
        </p:spPr>
        <p:txBody>
          <a:bodyPr wrap="square" rtlCol="0">
            <a:spAutoFit/>
          </a:bodyPr>
          <a:ls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r>
              <a:rPr lang="en-US" sz="2400" b="1" i="1" dirty="0" smtClean="0"/>
              <a:t>By the end of this session you will be able to:</a:t>
            </a:r>
            <a:endParaRPr lang="en-US" sz="2400" b="1" i="1" dirty="0"/>
          </a:p>
        </p:txBody>
      </p:sp>
    </p:spTree>
  </p:cSld>
  <p:clrMapOvr>
    <a:masterClrMapping/>
  </p:clrMapOvr>
  <p:transition xmlns:p14="http://schemas.microsoft.com/office/powerpoint/2010/mai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Shape 40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Revisit </a:t>
            </a:r>
          </a:p>
        </p:txBody>
      </p:sp>
      <p:sp>
        <p:nvSpPr>
          <p:cNvPr id="410" name="Shape 410"/>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0" marR="0" lvl="0" indent="0" algn="l" rtl="0">
              <a:lnSpc>
                <a:spcPct val="12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a:p>
            <a:pPr marL="457200" marR="0" lvl="0" indent="-419100" algn="l" rtl="0">
              <a:lnSpc>
                <a:spcPct val="120000"/>
              </a:lnSpc>
              <a:spcBef>
                <a:spcPts val="0"/>
              </a:spcBef>
              <a:spcAft>
                <a:spcPts val="0"/>
              </a:spcAft>
              <a:buClr>
                <a:schemeClr val="dk1"/>
              </a:buClr>
              <a:buSzPct val="100000"/>
              <a:buFont typeface="Arial"/>
              <a:buChar char="●"/>
            </a:pPr>
            <a:r>
              <a:rPr lang="en" sz="3000" b="0" i="0" u="none" strike="noStrike" cap="none" baseline="0">
                <a:solidFill>
                  <a:schemeClr val="dk2"/>
                </a:solidFill>
                <a:latin typeface="Arial"/>
                <a:ea typeface="Arial"/>
                <a:cs typeface="Arial"/>
                <a:sym typeface="Arial"/>
              </a:rPr>
              <a:t>What are things teachers can do to protect students?</a:t>
            </a:r>
          </a:p>
          <a:p>
            <a:pPr marL="0" marR="0" lvl="0" indent="0" algn="l" rtl="0">
              <a:lnSpc>
                <a:spcPct val="115000"/>
              </a:lnSpc>
              <a:spcBef>
                <a:spcPts val="0"/>
              </a:spcBef>
              <a:spcAft>
                <a:spcPts val="0"/>
              </a:spcAft>
              <a:buClr>
                <a:schemeClr val="dk1"/>
              </a:buClr>
              <a:buFont typeface="Arial"/>
              <a:buNone/>
            </a:pPr>
            <a:endParaRPr sz="3000" b="0" i="0" u="none" strike="noStrike" cap="none" baseline="0">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1"/>
              </a:buClr>
              <a:buFont typeface="Arial"/>
              <a:buNone/>
            </a:pPr>
            <a:endParaRPr sz="3200" b="0" i="0" u="none" strike="noStrike" cap="none" baseline="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p:txBody>
      </p:sp>
      <p:sp>
        <p:nvSpPr>
          <p:cNvPr id="411" name="Shape 411"/>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49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 y="205977"/>
            <a:ext cx="9105488" cy="1141499"/>
          </a:xfrm>
          <a:prstGeom prst="rect">
            <a:avLst/>
          </a:prstGeom>
        </p:spPr>
        <p:txBody>
          <a:bodyPr lIns="91425" tIns="91425" rIns="91425" bIns="91425" anchor="b" anchorCtr="0">
            <a:noAutofit/>
          </a:bodyPr>
          <a:lstStyle/>
          <a:p>
            <a:pPr>
              <a:spcBef>
                <a:spcPts val="0"/>
              </a:spcBef>
              <a:buNone/>
            </a:pPr>
            <a:r>
              <a:rPr lang="en" sz="4300" b="1" dirty="0">
                <a:solidFill>
                  <a:srgbClr val="FFFFFF"/>
                </a:solidFill>
              </a:rPr>
              <a:t>Well-being terms and definitions</a:t>
            </a:r>
          </a:p>
        </p:txBody>
      </p:sp>
      <p:sp>
        <p:nvSpPr>
          <p:cNvPr id="63" name="Shape 63"/>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5</a:t>
            </a:fld>
            <a:endParaRPr lang="en"/>
          </a:p>
        </p:txBody>
      </p:sp>
      <p:graphicFrame>
        <p:nvGraphicFramePr>
          <p:cNvPr id="64" name="Shape 64"/>
          <p:cNvGraphicFramePr/>
          <p:nvPr>
            <p:extLst>
              <p:ext uri="{D42A27DB-BD31-4B8C-83A1-F6EECF244321}">
                <p14:modId xmlns:p14="http://schemas.microsoft.com/office/powerpoint/2010/main" val="2639269202"/>
              </p:ext>
            </p:extLst>
          </p:nvPr>
        </p:nvGraphicFramePr>
        <p:xfrm>
          <a:off x="1600200" y="1703162"/>
          <a:ext cx="5943600" cy="3251200"/>
        </p:xfrm>
        <a:graphic>
          <a:graphicData uri="http://schemas.openxmlformats.org/drawingml/2006/table">
            <a:tbl>
              <a:tblPr>
                <a:noFill/>
                <a:tableStyleId>{D527611E-3930-4038-B460-17AEA9BDA20B}</a:tableStyleId>
              </a:tblPr>
              <a:tblGrid>
                <a:gridCol w="2971800"/>
                <a:gridCol w="2971800"/>
              </a:tblGrid>
              <a:tr h="0">
                <a:tc>
                  <a:txBody>
                    <a:bodyPr/>
                    <a:lstStyle/>
                    <a:p>
                      <a:pPr lvl="0" rtl="0">
                        <a:spcBef>
                          <a:spcPts val="0"/>
                        </a:spcBef>
                        <a:buNone/>
                      </a:pPr>
                      <a:r>
                        <a:rPr lang="en" sz="1200" b="1">
                          <a:latin typeface="Times New Roman"/>
                          <a:ea typeface="Times New Roman"/>
                          <a:cs typeface="Times New Roman"/>
                          <a:sym typeface="Times New Roman"/>
                        </a:rPr>
                        <a:t>Physical Well-being</a:t>
                      </a:r>
                    </a:p>
                  </a:txBody>
                  <a:tcPr marL="63500" marR="63500" marT="63500" marB="63500"/>
                </a:tc>
                <a:tc>
                  <a:txBody>
                    <a:bodyPr/>
                    <a:lstStyle/>
                    <a:p>
                      <a:pPr lvl="0" rtl="0">
                        <a:spcBef>
                          <a:spcPts val="0"/>
                        </a:spcBef>
                        <a:buNone/>
                      </a:pPr>
                      <a:r>
                        <a:rPr lang="en" sz="1200" b="1" dirty="0">
                          <a:latin typeface="Times New Roman"/>
                          <a:ea typeface="Times New Roman"/>
                          <a:cs typeface="Times New Roman"/>
                          <a:sym typeface="Times New Roman"/>
                        </a:rPr>
                        <a:t>Freedom from harm and physical abuse. Having all basic human needs met (water, food, </a:t>
                      </a:r>
                      <a:r>
                        <a:rPr lang="en" sz="1200" b="1" dirty="0" smtClean="0">
                          <a:latin typeface="Times New Roman"/>
                          <a:ea typeface="Times New Roman"/>
                          <a:cs typeface="Times New Roman"/>
                          <a:sym typeface="Times New Roman"/>
                        </a:rPr>
                        <a:t>shelter</a:t>
                      </a:r>
                      <a:r>
                        <a:rPr lang="en-US" sz="1200" b="1" dirty="0" smtClean="0">
                          <a:latin typeface="Times New Roman"/>
                          <a:ea typeface="Times New Roman"/>
                          <a:cs typeface="Times New Roman"/>
                          <a:sym typeface="Times New Roman"/>
                        </a:rPr>
                        <a:t>,</a:t>
                      </a:r>
                      <a:r>
                        <a:rPr lang="en" sz="1200" b="1" dirty="0" smtClean="0">
                          <a:latin typeface="Times New Roman"/>
                          <a:ea typeface="Times New Roman"/>
                          <a:cs typeface="Times New Roman"/>
                          <a:sym typeface="Times New Roman"/>
                        </a:rPr>
                        <a:t> </a:t>
                      </a:r>
                      <a:r>
                        <a:rPr lang="en" sz="1200" b="1" dirty="0">
                          <a:latin typeface="Times New Roman"/>
                          <a:ea typeface="Times New Roman"/>
                          <a:cs typeface="Times New Roman"/>
                          <a:sym typeface="Times New Roman"/>
                        </a:rPr>
                        <a:t>etc). The ability to play and be physically active.</a:t>
                      </a:r>
                    </a:p>
                  </a:txBody>
                  <a:tcPr marL="63500" marR="63500" marT="63500" marB="63500"/>
                </a:tc>
              </a:tr>
              <a:tr h="0">
                <a:tc>
                  <a:txBody>
                    <a:bodyPr/>
                    <a:lstStyle/>
                    <a:p>
                      <a:pPr lvl="0" rtl="0">
                        <a:spcBef>
                          <a:spcPts val="0"/>
                        </a:spcBef>
                        <a:buNone/>
                      </a:pPr>
                      <a:r>
                        <a:rPr lang="en" sz="1200" b="1">
                          <a:latin typeface="Times New Roman"/>
                          <a:ea typeface="Times New Roman"/>
                          <a:cs typeface="Times New Roman"/>
                          <a:sym typeface="Times New Roman"/>
                        </a:rPr>
                        <a:t>Emotional Well-being</a:t>
                      </a:r>
                    </a:p>
                  </a:txBody>
                  <a:tcPr marL="63500" marR="63500" marT="63500" marB="63500"/>
                </a:tc>
                <a:tc>
                  <a:txBody>
                    <a:bodyPr/>
                    <a:lstStyle/>
                    <a:p>
                      <a:pPr lvl="0" rtl="0">
                        <a:spcBef>
                          <a:spcPts val="0"/>
                        </a:spcBef>
                        <a:buNone/>
                      </a:pPr>
                      <a:r>
                        <a:rPr lang="en" sz="1200" b="1">
                          <a:latin typeface="Times New Roman"/>
                          <a:ea typeface="Times New Roman"/>
                          <a:cs typeface="Times New Roman"/>
                          <a:sym typeface="Times New Roman"/>
                        </a:rPr>
                        <a:t>Having a positive state of mind. Feeling safe and supported; being able to feel and express a range of emotions and to cope with everyday life.</a:t>
                      </a:r>
                    </a:p>
                  </a:txBody>
                  <a:tcPr marL="63500" marR="63500" marT="63500" marB="63500"/>
                </a:tc>
              </a:tr>
              <a:tr h="0">
                <a:tc>
                  <a:txBody>
                    <a:bodyPr/>
                    <a:lstStyle/>
                    <a:p>
                      <a:pPr lvl="0" rtl="0">
                        <a:spcBef>
                          <a:spcPts val="0"/>
                        </a:spcBef>
                        <a:buNone/>
                      </a:pPr>
                      <a:r>
                        <a:rPr lang="en" sz="1200" b="1">
                          <a:latin typeface="Times New Roman"/>
                          <a:ea typeface="Times New Roman"/>
                          <a:cs typeface="Times New Roman"/>
                          <a:sym typeface="Times New Roman"/>
                        </a:rPr>
                        <a:t>Social Well-being</a:t>
                      </a:r>
                    </a:p>
                  </a:txBody>
                  <a:tcPr marL="63500" marR="63500" marT="63500" marB="63500"/>
                </a:tc>
                <a:tc>
                  <a:txBody>
                    <a:bodyPr/>
                    <a:lstStyle/>
                    <a:p>
                      <a:pPr lvl="0" rtl="0">
                        <a:spcBef>
                          <a:spcPts val="0"/>
                        </a:spcBef>
                        <a:buNone/>
                      </a:pPr>
                      <a:r>
                        <a:rPr lang="en" sz="1200" b="1">
                          <a:latin typeface="Times New Roman"/>
                          <a:ea typeface="Times New Roman"/>
                          <a:cs typeface="Times New Roman"/>
                          <a:sym typeface="Times New Roman"/>
                        </a:rPr>
                        <a:t>Being part of a supportive environment where people live peacefully and equally. The ability to form positive social relations with peers and adults.</a:t>
                      </a:r>
                    </a:p>
                  </a:txBody>
                  <a:tcPr marL="63500" marR="63500" marT="63500" marB="63500"/>
                </a:tc>
              </a:tr>
              <a:tr h="0">
                <a:tc>
                  <a:txBody>
                    <a:bodyPr/>
                    <a:lstStyle/>
                    <a:p>
                      <a:pPr lvl="0" rtl="0">
                        <a:spcBef>
                          <a:spcPts val="0"/>
                        </a:spcBef>
                        <a:buNone/>
                      </a:pPr>
                      <a:r>
                        <a:rPr lang="en" sz="1200" b="1">
                          <a:latin typeface="Times New Roman"/>
                          <a:ea typeface="Times New Roman"/>
                          <a:cs typeface="Times New Roman"/>
                          <a:sym typeface="Times New Roman"/>
                        </a:rPr>
                        <a:t>Cognitive Well-being</a:t>
                      </a:r>
                    </a:p>
                  </a:txBody>
                  <a:tcPr marL="63500" marR="63500" marT="63500" marB="63500"/>
                </a:tc>
                <a:tc>
                  <a:txBody>
                    <a:bodyPr/>
                    <a:lstStyle/>
                    <a:p>
                      <a:pPr lvl="0" rtl="0">
                        <a:spcBef>
                          <a:spcPts val="0"/>
                        </a:spcBef>
                        <a:buNone/>
                      </a:pPr>
                      <a:r>
                        <a:rPr lang="en" sz="1200" b="1" dirty="0">
                          <a:latin typeface="Times New Roman"/>
                          <a:ea typeface="Times New Roman"/>
                          <a:cs typeface="Times New Roman"/>
                          <a:sym typeface="Times New Roman"/>
                        </a:rPr>
                        <a:t>To feel confident and to value and accept yourself. Having opportunities to learn and develop and to pursue goals.</a:t>
                      </a:r>
                    </a:p>
                  </a:txBody>
                  <a:tcPr marL="63500" marR="63500" marT="63500" marB="63500"/>
                </a:tc>
              </a:tr>
            </a:tbl>
          </a:graphicData>
        </a:graphic>
      </p:graphicFrame>
    </p:spTree>
  </p:cSld>
  <p:clrMapOvr>
    <a:masterClrMapping/>
  </p:clrMapOvr>
  <p:transition xmlns:p14="http://schemas.microsoft.com/office/powerpoint/2010/mai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Shape 416"/>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Reflect</a:t>
            </a:r>
          </a:p>
        </p:txBody>
      </p:sp>
      <p:sp>
        <p:nvSpPr>
          <p:cNvPr id="417" name="Shape 417"/>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marR="0" lvl="0" indent="-419100" algn="l" rtl="0">
              <a:lnSpc>
                <a:spcPct val="138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What do you do when you are stressed, sad, or having a difficult time?</a:t>
            </a:r>
          </a:p>
          <a:p>
            <a:pPr marL="457200" marR="0" lvl="0" indent="-419100" algn="l" rtl="0">
              <a:lnSpc>
                <a:spcPct val="138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Who or what helps you?</a:t>
            </a:r>
          </a:p>
          <a:p>
            <a:pPr marL="457200" marR="0" lvl="0" indent="-419100" algn="l" rtl="0">
              <a:lnSpc>
                <a:spcPct val="115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What do you think your students do when they are stressed or sad?</a:t>
            </a:r>
          </a:p>
          <a:p>
            <a:pPr marL="457200" marR="0" lvl="0" indent="0" algn="l" rtl="0">
              <a:lnSpc>
                <a:spcPct val="115000"/>
              </a:lnSpc>
              <a:spcBef>
                <a:spcPts val="0"/>
              </a:spcBef>
              <a:spcAft>
                <a:spcPts val="0"/>
              </a:spcAft>
              <a:buClr>
                <a:schemeClr val="dk2"/>
              </a:buClr>
              <a:buFont typeface="Arial"/>
              <a:buNone/>
            </a:pPr>
            <a:endParaRPr sz="1800" b="0" i="0" u="none" strike="noStrike" cap="none" baseline="0">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Font typeface="Arial"/>
              <a:buNone/>
            </a:pPr>
            <a:endParaRPr sz="2400" b="0" i="0" u="none" strike="noStrike" cap="none" baseline="0">
              <a:solidFill>
                <a:schemeClr val="dk1"/>
              </a:solidFill>
              <a:latin typeface="Arial"/>
              <a:ea typeface="Arial"/>
              <a:cs typeface="Arial"/>
              <a:sym typeface="Arial"/>
            </a:endParaRPr>
          </a:p>
          <a:p>
            <a:pPr marL="0" marR="0" lvl="0" indent="0" algn="l" rtl="0">
              <a:lnSpc>
                <a:spcPct val="115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dk1"/>
              </a:buClr>
              <a:buFont typeface="Arial"/>
              <a:buNone/>
            </a:pPr>
            <a:endParaRPr sz="3000" b="0" i="0" u="none" strike="noStrike" cap="none" baseline="0">
              <a:solidFill>
                <a:schemeClr val="dk2"/>
              </a:solidFill>
              <a:latin typeface="Arial"/>
              <a:ea typeface="Arial"/>
              <a:cs typeface="Arial"/>
              <a:sym typeface="Arial"/>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p:txBody>
      </p:sp>
      <p:sp>
        <p:nvSpPr>
          <p:cNvPr id="418" name="Shape 41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50</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3" name="Shape 423"/>
          <p:cNvSpPr/>
          <p:nvPr/>
        </p:nvSpPr>
        <p:spPr>
          <a:xfrm>
            <a:off x="634450" y="899625"/>
            <a:ext cx="7846200" cy="4192500"/>
          </a:xfrm>
          <a:prstGeom prst="ellipse">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24" name="Shape 424"/>
          <p:cNvSpPr/>
          <p:nvPr/>
        </p:nvSpPr>
        <p:spPr>
          <a:xfrm>
            <a:off x="634450" y="1661625"/>
            <a:ext cx="5816099" cy="2913000"/>
          </a:xfrm>
          <a:prstGeom prst="ellipse">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25" name="Shape 425"/>
          <p:cNvSpPr/>
          <p:nvPr/>
        </p:nvSpPr>
        <p:spPr>
          <a:xfrm>
            <a:off x="634450" y="1953900"/>
            <a:ext cx="3916800" cy="2364600"/>
          </a:xfrm>
          <a:prstGeom prst="ellipse">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26" name="Shape 426"/>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51</a:t>
            </a:fld>
            <a:endParaRPr lang="en" sz="1300" b="0" i="0" u="none" strike="noStrike" cap="none" baseline="0">
              <a:solidFill>
                <a:schemeClr val="dk2"/>
              </a:solidFill>
              <a:latin typeface="Arial"/>
              <a:ea typeface="Arial"/>
              <a:cs typeface="Arial"/>
              <a:sym typeface="Arial"/>
            </a:endParaRPr>
          </a:p>
        </p:txBody>
      </p:sp>
      <p:sp>
        <p:nvSpPr>
          <p:cNvPr id="427" name="Shape 427"/>
          <p:cNvSpPr/>
          <p:nvPr/>
        </p:nvSpPr>
        <p:spPr>
          <a:xfrm>
            <a:off x="634450" y="2423625"/>
            <a:ext cx="2281500" cy="1437600"/>
          </a:xfrm>
          <a:prstGeom prst="ellipse">
            <a:avLst/>
          </a:prstGeom>
          <a:noFill/>
          <a:ln w="19050" cap="flat" cmpd="sng">
            <a:solidFill>
              <a:schemeClr val="dk2"/>
            </a:solidFill>
            <a:prstDash val="solid"/>
            <a:round/>
            <a:headEnd type="none" w="med" len="med"/>
            <a:tailEnd type="none" w="med" len="med"/>
          </a:ln>
        </p:spPr>
        <p:txBody>
          <a:bodyPr lIns="91425" tIns="91425" rIns="91425" bIns="91425"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428" name="Shape 428"/>
          <p:cNvSpPr txBox="1"/>
          <p:nvPr/>
        </p:nvSpPr>
        <p:spPr>
          <a:xfrm>
            <a:off x="971475" y="2997750"/>
            <a:ext cx="1780500" cy="5195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1" i="0" u="none" strike="noStrike" cap="none" baseline="0">
                <a:solidFill>
                  <a:srgbClr val="000000"/>
                </a:solidFill>
                <a:latin typeface="Arial"/>
                <a:ea typeface="Arial"/>
                <a:cs typeface="Arial"/>
                <a:sym typeface="Arial"/>
              </a:rPr>
              <a:t>1. friends &amp; family</a:t>
            </a:r>
          </a:p>
        </p:txBody>
      </p:sp>
      <p:sp>
        <p:nvSpPr>
          <p:cNvPr id="429" name="Shape 429"/>
          <p:cNvSpPr txBox="1"/>
          <p:nvPr/>
        </p:nvSpPr>
        <p:spPr>
          <a:xfrm>
            <a:off x="3087275" y="2797625"/>
            <a:ext cx="1292700" cy="5195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1" i="0" u="none" strike="noStrike" cap="none" baseline="0">
                <a:solidFill>
                  <a:srgbClr val="000000"/>
                </a:solidFill>
                <a:latin typeface="Arial"/>
                <a:ea typeface="Arial"/>
                <a:cs typeface="Arial"/>
                <a:sym typeface="Arial"/>
              </a:rPr>
              <a:t>2. school</a:t>
            </a:r>
          </a:p>
        </p:txBody>
      </p:sp>
      <p:sp>
        <p:nvSpPr>
          <p:cNvPr id="430" name="Shape 430"/>
          <p:cNvSpPr txBox="1"/>
          <p:nvPr/>
        </p:nvSpPr>
        <p:spPr>
          <a:xfrm>
            <a:off x="4756350" y="2499825"/>
            <a:ext cx="1496400" cy="5195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1" i="0" u="none" strike="noStrike" cap="none" baseline="0">
                <a:solidFill>
                  <a:srgbClr val="000000"/>
                </a:solidFill>
                <a:latin typeface="Arial"/>
                <a:ea typeface="Arial"/>
                <a:cs typeface="Arial"/>
                <a:sym typeface="Arial"/>
              </a:rPr>
              <a:t>3. community</a:t>
            </a:r>
          </a:p>
        </p:txBody>
      </p:sp>
      <p:sp>
        <p:nvSpPr>
          <p:cNvPr id="431" name="Shape 431"/>
          <p:cNvSpPr txBox="1"/>
          <p:nvPr/>
        </p:nvSpPr>
        <p:spPr>
          <a:xfrm>
            <a:off x="6623250" y="2049425"/>
            <a:ext cx="1496400" cy="5879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400" b="1" i="0" u="none" strike="noStrike" cap="none" baseline="0">
                <a:solidFill>
                  <a:srgbClr val="000000"/>
                </a:solidFill>
                <a:latin typeface="Arial"/>
                <a:ea typeface="Arial"/>
                <a:cs typeface="Arial"/>
                <a:sym typeface="Arial"/>
              </a:rPr>
              <a:t>4. national / international</a:t>
            </a:r>
          </a:p>
        </p:txBody>
      </p:sp>
      <p:sp>
        <p:nvSpPr>
          <p:cNvPr id="432" name="Shape 432"/>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Community Mapping</a:t>
            </a:r>
          </a:p>
        </p:txBody>
      </p:sp>
    </p:spTree>
  </p:cSld>
  <p:clrMapOvr>
    <a:masterClrMapping/>
  </p:clrMapOvr>
  <p:transition xmlns:p14="http://schemas.microsoft.com/office/powerpoint/2010/mai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Shape 437"/>
          <p:cNvSpPr txBox="1">
            <a:spLocks noGrp="1"/>
          </p:cNvSpPr>
          <p:nvPr>
            <p:ph type="title"/>
          </p:nvPr>
        </p:nvSpPr>
        <p:spPr>
          <a:xfrm>
            <a:off x="457200" y="255453"/>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a:solidFill>
                  <a:schemeClr val="lt1"/>
                </a:solidFill>
              </a:rPr>
              <a:t>Using your Community Map - Scenarios</a:t>
            </a:r>
          </a:p>
        </p:txBody>
      </p:sp>
      <p:sp>
        <p:nvSpPr>
          <p:cNvPr id="438" name="Shape 438"/>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marR="0" lvl="0" indent="-419100" algn="l" rtl="0">
              <a:lnSpc>
                <a:spcPct val="138000"/>
              </a:lnSpc>
              <a:spcBef>
                <a:spcPts val="0"/>
              </a:spcBef>
              <a:spcAft>
                <a:spcPts val="0"/>
              </a:spcAft>
              <a:buClr>
                <a:schemeClr val="dk1"/>
              </a:buClr>
              <a:buSzPct val="100000"/>
              <a:buFont typeface="Arial"/>
              <a:buChar char="●"/>
            </a:pPr>
            <a:r>
              <a:rPr lang="en" sz="3000" b="0" i="0" u="none" strike="noStrike" cap="none" baseline="0" dirty="0">
                <a:solidFill>
                  <a:schemeClr val="dk1"/>
                </a:solidFill>
                <a:latin typeface="Arial"/>
                <a:ea typeface="Arial"/>
                <a:cs typeface="Arial"/>
                <a:sym typeface="Arial"/>
              </a:rPr>
              <a:t>What could you do to help this student?</a:t>
            </a:r>
          </a:p>
          <a:p>
            <a:pPr marL="0" marR="0" lvl="0" indent="0" algn="l" rtl="0">
              <a:lnSpc>
                <a:spcPct val="138000"/>
              </a:lnSpc>
              <a:spcBef>
                <a:spcPts val="0"/>
              </a:spcBef>
              <a:spcAft>
                <a:spcPts val="0"/>
              </a:spcAft>
              <a:buClr>
                <a:schemeClr val="dk1"/>
              </a:buClr>
              <a:buFont typeface="Arial"/>
              <a:buNone/>
            </a:pPr>
            <a:endParaRPr sz="3000" b="0" i="0" u="none" strike="noStrike" cap="none" baseline="0" dirty="0">
              <a:solidFill>
                <a:schemeClr val="dk1"/>
              </a:solidFill>
              <a:latin typeface="Arial"/>
              <a:ea typeface="Arial"/>
              <a:cs typeface="Arial"/>
              <a:sym typeface="Arial"/>
            </a:endParaRPr>
          </a:p>
          <a:p>
            <a:pPr marL="457200" marR="0" lvl="0" indent="-419100" algn="l" rtl="0">
              <a:lnSpc>
                <a:spcPct val="115000"/>
              </a:lnSpc>
              <a:spcBef>
                <a:spcPts val="0"/>
              </a:spcBef>
              <a:spcAft>
                <a:spcPts val="0"/>
              </a:spcAft>
              <a:buClr>
                <a:schemeClr val="dk1"/>
              </a:buClr>
              <a:buSzPct val="100000"/>
              <a:buFont typeface="Arial"/>
              <a:buChar char="●"/>
            </a:pPr>
            <a:r>
              <a:rPr lang="en" sz="3000" b="0" i="0" u="none" strike="noStrike" cap="none" baseline="0" dirty="0">
                <a:solidFill>
                  <a:schemeClr val="dk1"/>
                </a:solidFill>
                <a:latin typeface="Arial"/>
                <a:ea typeface="Arial"/>
                <a:cs typeface="Arial"/>
                <a:sym typeface="Arial"/>
              </a:rPr>
              <a:t>What resources could you suggest to this student?</a:t>
            </a:r>
          </a:p>
          <a:p>
            <a:pPr marL="0" marR="0" lvl="0" indent="0" algn="l" rtl="0">
              <a:lnSpc>
                <a:spcPct val="100000"/>
              </a:lnSpc>
              <a:spcBef>
                <a:spcPts val="0"/>
              </a:spcBef>
              <a:spcAft>
                <a:spcPts val="0"/>
              </a:spcAft>
              <a:buClr>
                <a:schemeClr val="dk2"/>
              </a:buClr>
              <a:buFont typeface="Arial"/>
              <a:buNone/>
            </a:pPr>
            <a:endParaRPr sz="3000" b="0" i="0" u="none" strike="noStrike" cap="none" baseline="0" dirty="0">
              <a:solidFill>
                <a:schemeClr val="dk2"/>
              </a:solidFill>
              <a:latin typeface="Arial"/>
              <a:ea typeface="Arial"/>
              <a:cs typeface="Arial"/>
              <a:sym typeface="Arial"/>
            </a:endParaRPr>
          </a:p>
        </p:txBody>
      </p:sp>
      <p:sp>
        <p:nvSpPr>
          <p:cNvPr id="439" name="Shape 439"/>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52</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Shape 444"/>
          <p:cNvSpPr txBox="1">
            <a:spLocks noGrp="1"/>
          </p:cNvSpPr>
          <p:nvPr>
            <p:ph type="body" idx="1"/>
          </p:nvPr>
        </p:nvSpPr>
        <p:spPr>
          <a:xfrm>
            <a:off x="457200" y="1460499"/>
            <a:ext cx="8229600" cy="3465298"/>
          </a:xfrm>
          <a:prstGeom prst="rect">
            <a:avLst/>
          </a:prstGeom>
          <a:noFill/>
          <a:ln>
            <a:noFill/>
          </a:ln>
        </p:spPr>
        <p:txBody>
          <a:bodyPr lIns="91425" tIns="91425" rIns="91425" bIns="91425" anchor="t" anchorCtr="0">
            <a:noAutofit/>
          </a:bodyPr>
          <a:lstStyle/>
          <a:p>
            <a:pPr marL="457200" marR="0" lvl="0" indent="-419100" algn="l" rtl="0">
              <a:lnSpc>
                <a:spcPct val="138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What would you do in this situation?</a:t>
            </a:r>
          </a:p>
          <a:p>
            <a:pPr marL="457200" marR="0" lvl="0" indent="-419100" algn="l" rtl="0">
              <a:lnSpc>
                <a:spcPct val="138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Who needs to know about the situation?</a:t>
            </a:r>
          </a:p>
          <a:p>
            <a:pPr marL="457200" marR="0" lvl="0" indent="-419100" algn="l" rtl="0">
              <a:lnSpc>
                <a:spcPct val="138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What resources in the community would you lead the child to?</a:t>
            </a:r>
          </a:p>
          <a:p>
            <a:pPr marL="457200" marR="0" lvl="0" indent="-419100" algn="l" rtl="0">
              <a:lnSpc>
                <a:spcPct val="115000"/>
              </a:lnSpc>
              <a:spcBef>
                <a:spcPts val="0"/>
              </a:spcBef>
              <a:spcAft>
                <a:spcPts val="0"/>
              </a:spcAft>
              <a:buClr>
                <a:schemeClr val="dk1"/>
              </a:buClr>
              <a:buSzPct val="100000"/>
              <a:buFont typeface="Arial"/>
              <a:buChar char="●"/>
            </a:pPr>
            <a:r>
              <a:rPr lang="en" sz="3000" b="0" i="0" u="none" strike="noStrike" cap="none" baseline="0">
                <a:solidFill>
                  <a:schemeClr val="dk1"/>
                </a:solidFill>
                <a:latin typeface="Arial"/>
                <a:ea typeface="Arial"/>
                <a:cs typeface="Arial"/>
                <a:sym typeface="Arial"/>
              </a:rPr>
              <a:t>Who could you report this problem to?</a:t>
            </a:r>
          </a:p>
          <a:p>
            <a:pPr marL="0" marR="0" lvl="0" indent="0" algn="l" rtl="0">
              <a:lnSpc>
                <a:spcPct val="115000"/>
              </a:lnSpc>
              <a:spcBef>
                <a:spcPts val="0"/>
              </a:spcBef>
              <a:spcAft>
                <a:spcPts val="0"/>
              </a:spcAft>
              <a:buClr>
                <a:schemeClr val="dk1"/>
              </a:buClr>
              <a:buFont typeface="Arial"/>
              <a:buNone/>
            </a:pPr>
            <a:endParaRPr sz="1100" b="0" i="0" u="none" strike="noStrike" cap="none" baseline="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chemeClr val="dk2"/>
              </a:buClr>
              <a:buFont typeface="Arial"/>
              <a:buNone/>
            </a:pPr>
            <a:endParaRPr sz="3000" b="0" i="0" u="none" strike="noStrike" cap="none" baseline="0">
              <a:solidFill>
                <a:schemeClr val="dk2"/>
              </a:solidFill>
              <a:latin typeface="Arial"/>
              <a:ea typeface="Arial"/>
              <a:cs typeface="Arial"/>
              <a:sym typeface="Arial"/>
            </a:endParaRPr>
          </a:p>
        </p:txBody>
      </p:sp>
      <p:sp>
        <p:nvSpPr>
          <p:cNvPr id="445" name="Shape 445"/>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3600" b="1" i="0" u="none" strike="noStrike" cap="none" baseline="0">
                <a:solidFill>
                  <a:schemeClr val="lt1"/>
                </a:solidFill>
                <a:latin typeface="Arial"/>
                <a:ea typeface="Arial"/>
                <a:cs typeface="Arial"/>
                <a:sym typeface="Arial"/>
              </a:rPr>
              <a:t>Responding to Abuse </a:t>
            </a:r>
          </a:p>
        </p:txBody>
      </p:sp>
      <p:sp>
        <p:nvSpPr>
          <p:cNvPr id="446" name="Shape 446"/>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53</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Child Needs</a:t>
            </a:r>
          </a:p>
        </p:txBody>
      </p:sp>
      <p:sp>
        <p:nvSpPr>
          <p:cNvPr id="70" name="Shape 70"/>
          <p:cNvSpPr txBox="1">
            <a:spLocks noGrp="1"/>
          </p:cNvSpPr>
          <p:nvPr>
            <p:ph type="body" idx="1"/>
          </p:nvPr>
        </p:nvSpPr>
        <p:spPr>
          <a:xfrm>
            <a:off x="457200" y="1460500"/>
            <a:ext cx="3655200" cy="3465298"/>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2"/>
              </a:buClr>
              <a:buSzPct val="25000"/>
              <a:buFont typeface="Arial"/>
              <a:buNone/>
            </a:pPr>
            <a:r>
              <a:rPr lang="en" sz="2000" b="1" i="0" u="none" strike="noStrike" cap="none" baseline="0">
                <a:solidFill>
                  <a:srgbClr val="000000"/>
                </a:solidFill>
                <a:latin typeface="Arial"/>
                <a:ea typeface="Arial"/>
                <a:cs typeface="Arial"/>
                <a:sym typeface="Arial"/>
              </a:rPr>
              <a:t>Head: What does a child need mentally/cognitively?</a:t>
            </a:r>
            <a:br>
              <a:rPr lang="en" sz="2000" b="1" i="0" u="none" strike="noStrike" cap="none" baseline="0">
                <a:solidFill>
                  <a:srgbClr val="000000"/>
                </a:solidFill>
                <a:latin typeface="Arial"/>
                <a:ea typeface="Arial"/>
                <a:cs typeface="Arial"/>
                <a:sym typeface="Arial"/>
              </a:rPr>
            </a:br>
            <a:r>
              <a:rPr lang="en" sz="2000" b="1" i="0" u="none" strike="noStrike" cap="none" baseline="0">
                <a:solidFill>
                  <a:srgbClr val="000000"/>
                </a:solidFill>
                <a:latin typeface="Arial"/>
                <a:ea typeface="Arial"/>
                <a:cs typeface="Arial"/>
                <a:sym typeface="Arial"/>
              </a:rPr>
              <a:t/>
            </a:r>
            <a:br>
              <a:rPr lang="en" sz="2000" b="1" i="0" u="none" strike="noStrike" cap="none" baseline="0">
                <a:solidFill>
                  <a:srgbClr val="000000"/>
                </a:solidFill>
                <a:latin typeface="Arial"/>
                <a:ea typeface="Arial"/>
                <a:cs typeface="Arial"/>
                <a:sym typeface="Arial"/>
              </a:rPr>
            </a:br>
            <a:r>
              <a:rPr lang="en" sz="2000" b="1" i="0" u="none" strike="noStrike" cap="none" baseline="0">
                <a:solidFill>
                  <a:srgbClr val="000000"/>
                </a:solidFill>
                <a:latin typeface="Arial"/>
                <a:ea typeface="Arial"/>
                <a:cs typeface="Arial"/>
                <a:sym typeface="Arial"/>
              </a:rPr>
              <a:t>Heart: What does a child emotionally need?</a:t>
            </a:r>
            <a:br>
              <a:rPr lang="en" sz="2000" b="1" i="0" u="none" strike="noStrike" cap="none" baseline="0">
                <a:solidFill>
                  <a:srgbClr val="000000"/>
                </a:solidFill>
                <a:latin typeface="Arial"/>
                <a:ea typeface="Arial"/>
                <a:cs typeface="Arial"/>
                <a:sym typeface="Arial"/>
              </a:rPr>
            </a:br>
            <a:r>
              <a:rPr lang="en" sz="2000" b="1" i="0" u="none" strike="noStrike" cap="none" baseline="0">
                <a:solidFill>
                  <a:srgbClr val="000000"/>
                </a:solidFill>
                <a:latin typeface="Arial"/>
                <a:ea typeface="Arial"/>
                <a:cs typeface="Arial"/>
                <a:sym typeface="Arial"/>
              </a:rPr>
              <a:t/>
            </a:r>
            <a:br>
              <a:rPr lang="en" sz="2000" b="1" i="0" u="none" strike="noStrike" cap="none" baseline="0">
                <a:solidFill>
                  <a:srgbClr val="000000"/>
                </a:solidFill>
                <a:latin typeface="Arial"/>
                <a:ea typeface="Arial"/>
                <a:cs typeface="Arial"/>
                <a:sym typeface="Arial"/>
              </a:rPr>
            </a:br>
            <a:r>
              <a:rPr lang="en" sz="2000" b="1" i="0" u="none" strike="noStrike" cap="none" baseline="0">
                <a:solidFill>
                  <a:srgbClr val="000000"/>
                </a:solidFill>
                <a:latin typeface="Arial"/>
                <a:ea typeface="Arial"/>
                <a:cs typeface="Arial"/>
                <a:sym typeface="Arial"/>
              </a:rPr>
              <a:t>Hands: What does a child physically need?</a:t>
            </a:r>
            <a:br>
              <a:rPr lang="en" sz="2000" b="1" i="0" u="none" strike="noStrike" cap="none" baseline="0">
                <a:solidFill>
                  <a:srgbClr val="000000"/>
                </a:solidFill>
                <a:latin typeface="Arial"/>
                <a:ea typeface="Arial"/>
                <a:cs typeface="Arial"/>
                <a:sym typeface="Arial"/>
              </a:rPr>
            </a:br>
            <a:r>
              <a:rPr lang="en" sz="2000" b="1" i="0" u="none" strike="noStrike" cap="none" baseline="0">
                <a:solidFill>
                  <a:srgbClr val="000000"/>
                </a:solidFill>
                <a:latin typeface="Arial"/>
                <a:ea typeface="Arial"/>
                <a:cs typeface="Arial"/>
                <a:sym typeface="Arial"/>
              </a:rPr>
              <a:t/>
            </a:r>
            <a:br>
              <a:rPr lang="en" sz="2000" b="1" i="0" u="none" strike="noStrike" cap="none" baseline="0">
                <a:solidFill>
                  <a:srgbClr val="000000"/>
                </a:solidFill>
                <a:latin typeface="Arial"/>
                <a:ea typeface="Arial"/>
                <a:cs typeface="Arial"/>
                <a:sym typeface="Arial"/>
              </a:rPr>
            </a:br>
            <a:r>
              <a:rPr lang="en" sz="2000" b="1" i="0" u="none" strike="noStrike" cap="none" baseline="0">
                <a:solidFill>
                  <a:srgbClr val="000000"/>
                </a:solidFill>
                <a:latin typeface="Arial"/>
                <a:ea typeface="Arial"/>
                <a:cs typeface="Arial"/>
                <a:sym typeface="Arial"/>
              </a:rPr>
              <a:t>Feet: What does a child need socially?</a:t>
            </a:r>
          </a:p>
        </p:txBody>
      </p:sp>
      <p:grpSp>
        <p:nvGrpSpPr>
          <p:cNvPr id="71" name="Shape 71"/>
          <p:cNvGrpSpPr/>
          <p:nvPr/>
        </p:nvGrpSpPr>
        <p:grpSpPr>
          <a:xfrm>
            <a:off x="4456171" y="1460496"/>
            <a:ext cx="3095707" cy="3648383"/>
            <a:chOff x="0" y="0"/>
            <a:chExt cx="7211060" cy="8645459"/>
          </a:xfrm>
        </p:grpSpPr>
        <p:sp>
          <p:nvSpPr>
            <p:cNvPr id="72" name="Shape 72"/>
            <p:cNvSpPr/>
            <p:nvPr/>
          </p:nvSpPr>
          <p:spPr>
            <a:xfrm>
              <a:off x="2567940" y="0"/>
              <a:ext cx="2194500" cy="2095499"/>
            </a:xfrm>
            <a:prstGeom prst="ellipse">
              <a:avLst/>
            </a:prstGeom>
            <a:solidFill>
              <a:srgbClr val="FFFFFF"/>
            </a:solidFill>
            <a:ln w="57150" cap="flat" cmpd="sng">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800" b="0" i="0" u="none" strike="noStrike" cap="none" baseline="0">
                <a:solidFill>
                  <a:srgbClr val="FFFFFF"/>
                </a:solidFill>
                <a:latin typeface="Calibri"/>
                <a:ea typeface="Calibri"/>
                <a:cs typeface="Calibri"/>
                <a:sym typeface="Calibri"/>
              </a:endParaRPr>
            </a:p>
          </p:txBody>
        </p:sp>
        <p:cxnSp>
          <p:nvCxnSpPr>
            <p:cNvPr id="73" name="Shape 73"/>
            <p:cNvCxnSpPr/>
            <p:nvPr/>
          </p:nvCxnSpPr>
          <p:spPr>
            <a:xfrm flipH="1">
              <a:off x="3619599" y="2095500"/>
              <a:ext cx="50698" cy="3708299"/>
            </a:xfrm>
            <a:prstGeom prst="straightConnector1">
              <a:avLst/>
            </a:prstGeom>
            <a:noFill/>
            <a:ln w="57150" cap="flat" cmpd="sng">
              <a:solidFill>
                <a:srgbClr val="000000"/>
              </a:solidFill>
              <a:prstDash val="solid"/>
              <a:round/>
              <a:headEnd type="none" w="med" len="med"/>
              <a:tailEnd type="none" w="med" len="med"/>
            </a:ln>
          </p:spPr>
        </p:cxnSp>
        <p:cxnSp>
          <p:nvCxnSpPr>
            <p:cNvPr id="74" name="Shape 74"/>
            <p:cNvCxnSpPr/>
            <p:nvPr/>
          </p:nvCxnSpPr>
          <p:spPr>
            <a:xfrm flipH="1">
              <a:off x="1661098" y="5760719"/>
              <a:ext cx="1920300" cy="2174099"/>
            </a:xfrm>
            <a:prstGeom prst="straightConnector1">
              <a:avLst/>
            </a:prstGeom>
            <a:noFill/>
            <a:ln w="57150" cap="flat" cmpd="sng">
              <a:solidFill>
                <a:srgbClr val="000000"/>
              </a:solidFill>
              <a:prstDash val="solid"/>
              <a:round/>
              <a:headEnd type="none" w="med" len="med"/>
              <a:tailEnd type="none" w="med" len="med"/>
            </a:ln>
          </p:spPr>
        </p:cxnSp>
        <p:cxnSp>
          <p:nvCxnSpPr>
            <p:cNvPr id="75" name="Shape 75"/>
            <p:cNvCxnSpPr/>
            <p:nvPr/>
          </p:nvCxnSpPr>
          <p:spPr>
            <a:xfrm rot="10800000">
              <a:off x="3619439" y="5730379"/>
              <a:ext cx="1920300" cy="2174099"/>
            </a:xfrm>
            <a:prstGeom prst="straightConnector1">
              <a:avLst/>
            </a:prstGeom>
            <a:noFill/>
            <a:ln w="57150" cap="flat" cmpd="sng">
              <a:solidFill>
                <a:srgbClr val="000000"/>
              </a:solidFill>
              <a:prstDash val="solid"/>
              <a:round/>
              <a:headEnd type="none" w="med" len="med"/>
              <a:tailEnd type="none" w="med" len="med"/>
            </a:ln>
          </p:spPr>
        </p:cxnSp>
        <p:cxnSp>
          <p:nvCxnSpPr>
            <p:cNvPr id="76" name="Shape 76"/>
            <p:cNvCxnSpPr/>
            <p:nvPr/>
          </p:nvCxnSpPr>
          <p:spPr>
            <a:xfrm flipH="1">
              <a:off x="815298" y="3718560"/>
              <a:ext cx="5496600" cy="30600"/>
            </a:xfrm>
            <a:prstGeom prst="straightConnector1">
              <a:avLst/>
            </a:prstGeom>
            <a:noFill/>
            <a:ln w="57150" cap="flat" cmpd="sng">
              <a:solidFill>
                <a:srgbClr val="000000"/>
              </a:solidFill>
              <a:prstDash val="solid"/>
              <a:round/>
              <a:headEnd type="none" w="med" len="med"/>
              <a:tailEnd type="none" w="med" len="med"/>
            </a:ln>
          </p:spPr>
        </p:cxnSp>
        <p:sp>
          <p:nvSpPr>
            <p:cNvPr id="77" name="Shape 77"/>
            <p:cNvSpPr/>
            <p:nvPr/>
          </p:nvSpPr>
          <p:spPr>
            <a:xfrm>
              <a:off x="3291839" y="3512819"/>
              <a:ext cx="599399" cy="609599"/>
            </a:xfrm>
            <a:prstGeom prst="heart">
              <a:avLst/>
            </a:prstGeom>
            <a:solidFill>
              <a:srgbClr val="FFFFFF"/>
            </a:solidFill>
            <a:ln w="25400" cap="flat" cmpd="sng">
              <a:solidFill>
                <a:srgbClr val="000000"/>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800" b="0" i="0" u="none" strike="noStrike" cap="none" baseline="0">
                <a:solidFill>
                  <a:srgbClr val="FFFFFF"/>
                </a:solidFill>
                <a:latin typeface="Calibri"/>
                <a:ea typeface="Calibri"/>
                <a:cs typeface="Calibri"/>
                <a:sym typeface="Calibri"/>
              </a:endParaRPr>
            </a:p>
          </p:txBody>
        </p:sp>
        <p:pic>
          <p:nvPicPr>
            <p:cNvPr id="78" name="Shape 78"/>
            <p:cNvPicPr preferRelativeResize="0"/>
            <p:nvPr/>
          </p:nvPicPr>
          <p:blipFill rotWithShape="1">
            <a:blip r:embed="rId3">
              <a:alphaModFix/>
            </a:blip>
            <a:srcRect/>
            <a:stretch/>
          </p:blipFill>
          <p:spPr>
            <a:xfrm rot="5400000" flipH="1">
              <a:off x="6141860" y="3116719"/>
              <a:ext cx="1069200" cy="1069200"/>
            </a:xfrm>
            <a:prstGeom prst="rect">
              <a:avLst/>
            </a:prstGeom>
            <a:noFill/>
            <a:ln w="9525" cap="flat" cmpd="sng">
              <a:solidFill>
                <a:srgbClr val="FFFFFF"/>
              </a:solidFill>
              <a:prstDash val="solid"/>
              <a:round/>
              <a:headEnd type="none" w="med" len="med"/>
              <a:tailEnd type="none" w="med" len="med"/>
            </a:ln>
          </p:spPr>
        </p:pic>
        <p:pic>
          <p:nvPicPr>
            <p:cNvPr id="79" name="Shape 79"/>
            <p:cNvPicPr preferRelativeResize="0"/>
            <p:nvPr/>
          </p:nvPicPr>
          <p:blipFill rotWithShape="1">
            <a:blip r:embed="rId3">
              <a:alphaModFix/>
            </a:blip>
            <a:srcRect/>
            <a:stretch/>
          </p:blipFill>
          <p:spPr>
            <a:xfrm rot="-5400000">
              <a:off x="0" y="3154819"/>
              <a:ext cx="1069200" cy="1069200"/>
            </a:xfrm>
            <a:prstGeom prst="rect">
              <a:avLst/>
            </a:prstGeom>
            <a:noFill/>
            <a:ln w="9525" cap="flat" cmpd="sng">
              <a:solidFill>
                <a:srgbClr val="FFFFFF"/>
              </a:solidFill>
              <a:prstDash val="solid"/>
              <a:round/>
              <a:headEnd type="none" w="med" len="med"/>
              <a:tailEnd type="none" w="med" len="med"/>
            </a:ln>
          </p:spPr>
        </p:pic>
        <p:pic>
          <p:nvPicPr>
            <p:cNvPr id="80" name="Shape 80"/>
            <p:cNvPicPr preferRelativeResize="0"/>
            <p:nvPr/>
          </p:nvPicPr>
          <p:blipFill rotWithShape="1">
            <a:blip r:embed="rId4">
              <a:alphaModFix/>
            </a:blip>
            <a:srcRect t="47668"/>
            <a:stretch/>
          </p:blipFill>
          <p:spPr>
            <a:xfrm>
              <a:off x="502920" y="7795260"/>
              <a:ext cx="1626899" cy="850199"/>
            </a:xfrm>
            <a:prstGeom prst="rect">
              <a:avLst/>
            </a:prstGeom>
            <a:noFill/>
            <a:ln w="9525" cap="flat" cmpd="sng">
              <a:solidFill>
                <a:srgbClr val="000000">
                  <a:alpha val="0"/>
                </a:srgbClr>
              </a:solidFill>
              <a:prstDash val="solid"/>
              <a:round/>
              <a:headEnd type="none" w="med" len="med"/>
              <a:tailEnd type="none" w="med" len="med"/>
            </a:ln>
          </p:spPr>
        </p:pic>
        <p:pic>
          <p:nvPicPr>
            <p:cNvPr id="81" name="Shape 81"/>
            <p:cNvPicPr preferRelativeResize="0"/>
            <p:nvPr/>
          </p:nvPicPr>
          <p:blipFill rotWithShape="1">
            <a:blip r:embed="rId4">
              <a:alphaModFix/>
            </a:blip>
            <a:srcRect t="47668"/>
            <a:stretch/>
          </p:blipFill>
          <p:spPr>
            <a:xfrm flipH="1">
              <a:off x="5074889" y="7795260"/>
              <a:ext cx="1626899" cy="850199"/>
            </a:xfrm>
            <a:prstGeom prst="rect">
              <a:avLst/>
            </a:prstGeom>
            <a:noFill/>
            <a:ln w="9525" cap="flat" cmpd="sng">
              <a:solidFill>
                <a:srgbClr val="000000">
                  <a:alpha val="0"/>
                </a:srgbClr>
              </a:solidFill>
              <a:prstDash val="solid"/>
              <a:round/>
              <a:headEnd type="none" w="med" len="med"/>
              <a:tailEnd type="none" w="med" len="med"/>
            </a:ln>
          </p:spPr>
        </p:pic>
      </p:grpSp>
      <p:sp>
        <p:nvSpPr>
          <p:cNvPr id="82" name="Shape 82"/>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6</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457200" y="205977"/>
            <a:ext cx="8229600" cy="1141499"/>
          </a:xfrm>
          <a:prstGeom prst="rect">
            <a:avLst/>
          </a:prstGeom>
        </p:spPr>
        <p:txBody>
          <a:bodyPr lIns="91425" tIns="91425" rIns="91425" bIns="91425" anchor="b" anchorCtr="0">
            <a:noAutofit/>
          </a:bodyPr>
          <a:lstStyle/>
          <a:p>
            <a:pPr>
              <a:spcBef>
                <a:spcPts val="0"/>
              </a:spcBef>
              <a:buNone/>
            </a:pPr>
            <a:r>
              <a:rPr lang="en" sz="4800" b="1" dirty="0">
                <a:solidFill>
                  <a:srgbClr val="FFFFFF"/>
                </a:solidFill>
              </a:rPr>
              <a:t>Child Needs</a:t>
            </a:r>
          </a:p>
        </p:txBody>
      </p:sp>
      <p:sp>
        <p:nvSpPr>
          <p:cNvPr id="88" name="Shape 88"/>
          <p:cNvSpPr txBox="1">
            <a:spLocks noGrp="1"/>
          </p:cNvSpPr>
          <p:nvPr>
            <p:ph type="body" idx="1"/>
          </p:nvPr>
        </p:nvSpPr>
        <p:spPr>
          <a:xfrm>
            <a:off x="457200" y="1460499"/>
            <a:ext cx="8229600" cy="3465299"/>
          </a:xfrm>
          <a:prstGeom prst="rect">
            <a:avLst/>
          </a:prstGeom>
        </p:spPr>
        <p:txBody>
          <a:bodyPr lIns="91425" tIns="91425" rIns="91425" bIns="91425" anchor="t" anchorCtr="0">
            <a:noAutofit/>
          </a:bodyPr>
          <a:lstStyle/>
          <a:p>
            <a:pPr marL="457200" lvl="0" indent="-406400" rtl="0">
              <a:lnSpc>
                <a:spcPct val="115000"/>
              </a:lnSpc>
              <a:spcBef>
                <a:spcPts val="0"/>
              </a:spcBef>
              <a:buClr>
                <a:schemeClr val="dk1"/>
              </a:buClr>
              <a:buSzPct val="100000"/>
              <a:buAutoNum type="arabicPeriod"/>
            </a:pPr>
            <a:r>
              <a:rPr lang="en" sz="2800" dirty="0">
                <a:solidFill>
                  <a:schemeClr val="dk1"/>
                </a:solidFill>
              </a:rPr>
              <a:t>Which of the needs listed are unique to girls or boys? What are the differences?</a:t>
            </a:r>
          </a:p>
          <a:p>
            <a:pPr marL="457200" lvl="0" indent="-406400" rtl="0">
              <a:lnSpc>
                <a:spcPct val="115000"/>
              </a:lnSpc>
              <a:spcBef>
                <a:spcPts val="0"/>
              </a:spcBef>
              <a:buClr>
                <a:schemeClr val="dk1"/>
              </a:buClr>
              <a:buSzPct val="100000"/>
              <a:buAutoNum type="arabicPeriod"/>
            </a:pPr>
            <a:r>
              <a:rPr lang="en" sz="2800" dirty="0">
                <a:solidFill>
                  <a:schemeClr val="dk1"/>
                </a:solidFill>
              </a:rPr>
              <a:t>Are children able to meet all of these needs on their own? Why/why not?</a:t>
            </a:r>
          </a:p>
        </p:txBody>
      </p:sp>
      <p:sp>
        <p:nvSpPr>
          <p:cNvPr id="89" name="Shape 89"/>
          <p:cNvSpPr txBox="1">
            <a:spLocks noGrp="1"/>
          </p:cNvSpPr>
          <p:nvPr>
            <p:ph type="sldNum" idx="12"/>
          </p:nvPr>
        </p:nvSpPr>
        <p:spPr>
          <a:xfrm>
            <a:off x="8556790" y="4749850"/>
            <a:ext cx="548699" cy="393600"/>
          </a:xfrm>
          <a:prstGeom prst="rect">
            <a:avLst/>
          </a:prstGeom>
        </p:spPr>
        <p:txBody>
          <a:bodyPr lIns="91425" tIns="91425" rIns="91425" bIns="91425" anchor="ctr" anchorCtr="0">
            <a:noAutofit/>
          </a:bodyPr>
          <a:lstStyle/>
          <a:p>
            <a:pPr lvl="0">
              <a:spcBef>
                <a:spcPts val="0"/>
              </a:spcBef>
              <a:buClr>
                <a:schemeClr val="dk2"/>
              </a:buClr>
              <a:buSzPct val="25000"/>
              <a:buFont typeface="Arial"/>
              <a:buNone/>
            </a:pPr>
            <a:fld id="{00000000-1234-1234-1234-123412341234}" type="slidenum">
              <a:rPr lang="en"/>
              <a:t>7</a:t>
            </a:fld>
            <a:endParaRPr lang="en"/>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457200" y="21742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dirty="0">
                <a:solidFill>
                  <a:schemeClr val="lt1"/>
                </a:solidFill>
                <a:latin typeface="Arial"/>
                <a:ea typeface="Arial"/>
                <a:cs typeface="Arial"/>
                <a:sym typeface="Arial"/>
              </a:rPr>
              <a:t>Child Rights </a:t>
            </a:r>
            <a:r>
              <a:rPr lang="en" sz="4800" b="1" i="0" u="none" strike="noStrike" cap="none" baseline="0" dirty="0" smtClean="0">
                <a:solidFill>
                  <a:schemeClr val="lt1"/>
                </a:solidFill>
                <a:latin typeface="Arial"/>
                <a:ea typeface="Arial"/>
                <a:cs typeface="Arial"/>
                <a:sym typeface="Arial"/>
              </a:rPr>
              <a:t>Role</a:t>
            </a:r>
            <a:r>
              <a:rPr lang="en-US" sz="4800" b="1" i="0" u="none" strike="noStrike" cap="none" baseline="0" dirty="0" smtClean="0">
                <a:solidFill>
                  <a:schemeClr val="lt1"/>
                </a:solidFill>
                <a:latin typeface="Arial"/>
                <a:ea typeface="Arial"/>
                <a:cs typeface="Arial"/>
                <a:sym typeface="Arial"/>
              </a:rPr>
              <a:t>-p</a:t>
            </a:r>
            <a:r>
              <a:rPr lang="en" sz="4800" b="1" i="0" u="none" strike="noStrike" cap="none" baseline="0" dirty="0" smtClean="0">
                <a:solidFill>
                  <a:schemeClr val="lt1"/>
                </a:solidFill>
                <a:latin typeface="Arial"/>
                <a:ea typeface="Arial"/>
                <a:cs typeface="Arial"/>
                <a:sym typeface="Arial"/>
              </a:rPr>
              <a:t>lay</a:t>
            </a:r>
            <a:endParaRPr lang="en" sz="4800" b="1" i="0" u="none" strike="noStrike" cap="none" baseline="0" dirty="0">
              <a:solidFill>
                <a:schemeClr val="lt1"/>
              </a:solidFill>
              <a:latin typeface="Arial"/>
              <a:ea typeface="Arial"/>
              <a:cs typeface="Arial"/>
              <a:sym typeface="Arial"/>
            </a:endParaRPr>
          </a:p>
        </p:txBody>
      </p:sp>
      <p:sp>
        <p:nvSpPr>
          <p:cNvPr id="95" name="Shape 95"/>
          <p:cNvSpPr txBox="1">
            <a:spLocks noGrp="1"/>
          </p:cNvSpPr>
          <p:nvPr>
            <p:ph type="body" idx="1"/>
          </p:nvPr>
        </p:nvSpPr>
        <p:spPr>
          <a:xfrm>
            <a:off x="205175" y="1517775"/>
            <a:ext cx="2704499" cy="3465298"/>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15000"/>
              </a:lnSpc>
              <a:spcBef>
                <a:spcPts val="0"/>
              </a:spcBef>
              <a:spcAft>
                <a:spcPts val="0"/>
              </a:spcAft>
              <a:buClr>
                <a:schemeClr val="dk2"/>
              </a:buClr>
              <a:buSzPct val="25000"/>
              <a:buFont typeface="Arial"/>
              <a:buNone/>
            </a:pPr>
            <a:r>
              <a:rPr lang="en" sz="1800" b="1" i="0" u="sng" strike="noStrike" cap="none" baseline="0">
                <a:solidFill>
                  <a:schemeClr val="dk1"/>
                </a:solidFill>
                <a:latin typeface="Arial"/>
                <a:ea typeface="Arial"/>
                <a:cs typeface="Arial"/>
                <a:sym typeface="Arial"/>
              </a:rPr>
              <a:t>STEPS</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Read the scenario &amp; answer the questions (10min)</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Plan the drama </a:t>
            </a:r>
          </a:p>
          <a:p>
            <a:pPr marL="0" marR="0" lvl="0" indent="45720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(10 min)</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Practice the drama (5 min)</a:t>
            </a:r>
          </a:p>
          <a:p>
            <a:pPr marL="457200" marR="0" lvl="0" indent="-342900" algn="l" rtl="0">
              <a:lnSpc>
                <a:spcPct val="115000"/>
              </a:lnSpc>
              <a:spcBef>
                <a:spcPts val="0"/>
              </a:spcBef>
              <a:spcAft>
                <a:spcPts val="0"/>
              </a:spcAft>
              <a:buClr>
                <a:schemeClr val="dk1"/>
              </a:buClr>
              <a:buSzPct val="100000"/>
              <a:buFont typeface="Arial"/>
              <a:buAutoNum type="arabicPeriod"/>
            </a:pPr>
            <a:r>
              <a:rPr lang="en" sz="1800" b="0" i="0" u="none" strike="noStrike" cap="none" baseline="0">
                <a:solidFill>
                  <a:schemeClr val="dk1"/>
                </a:solidFill>
                <a:latin typeface="Arial"/>
                <a:ea typeface="Arial"/>
                <a:cs typeface="Arial"/>
                <a:sym typeface="Arial"/>
              </a:rPr>
              <a:t>Perform </a:t>
            </a:r>
          </a:p>
          <a:p>
            <a:pPr marL="0" marR="0" lvl="0" indent="45720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(3 min per group)</a:t>
            </a:r>
          </a:p>
        </p:txBody>
      </p:sp>
      <p:sp>
        <p:nvSpPr>
          <p:cNvPr id="96" name="Shape 96"/>
          <p:cNvSpPr txBox="1">
            <a:spLocks noGrp="1"/>
          </p:cNvSpPr>
          <p:nvPr>
            <p:ph type="body" idx="2"/>
          </p:nvPr>
        </p:nvSpPr>
        <p:spPr>
          <a:xfrm>
            <a:off x="3145275" y="1517775"/>
            <a:ext cx="2822999" cy="3465298"/>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15000"/>
              </a:lnSpc>
              <a:spcBef>
                <a:spcPts val="0"/>
              </a:spcBef>
              <a:spcAft>
                <a:spcPts val="0"/>
              </a:spcAft>
              <a:buClr>
                <a:schemeClr val="dk2"/>
              </a:buClr>
              <a:buSzPct val="25000"/>
              <a:buFont typeface="Arial"/>
              <a:buNone/>
            </a:pPr>
            <a:r>
              <a:rPr lang="en" sz="1400" b="1" i="0" u="sng" strike="noStrike" cap="none" baseline="0">
                <a:solidFill>
                  <a:schemeClr val="dk1"/>
                </a:solidFill>
                <a:latin typeface="Arial"/>
                <a:ea typeface="Arial"/>
                <a:cs typeface="Arial"/>
                <a:sym typeface="Arial"/>
              </a:rPr>
              <a:t>READ THE SCENARIO &amp; ANSWER THE QUESTIONS:</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1. What are the needs of the child in this story?</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2. What rights are being violated?</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3. What actions could be taken by the teachers in the community to protect the child?</a:t>
            </a:r>
          </a:p>
          <a:p>
            <a:pPr marL="0" marR="0" lvl="0" indent="0" algn="l" rtl="0">
              <a:lnSpc>
                <a:spcPct val="115000"/>
              </a:lnSpc>
              <a:spcBef>
                <a:spcPts val="0"/>
              </a:spcBef>
              <a:spcAft>
                <a:spcPts val="0"/>
              </a:spcAft>
              <a:buClr>
                <a:schemeClr val="dk2"/>
              </a:buClr>
              <a:buFont typeface="Arial"/>
              <a:buNone/>
            </a:pPr>
            <a:endParaRPr sz="1100" b="0" i="0" u="none" strike="noStrike" cap="none" baseline="0">
              <a:solidFill>
                <a:schemeClr val="dk1"/>
              </a:solidFill>
              <a:latin typeface="Times New Roman"/>
              <a:ea typeface="Times New Roman"/>
              <a:cs typeface="Times New Roman"/>
              <a:sym typeface="Times New Roman"/>
            </a:endParaRPr>
          </a:p>
        </p:txBody>
      </p:sp>
      <p:sp>
        <p:nvSpPr>
          <p:cNvPr id="97" name="Shape 97"/>
          <p:cNvSpPr txBox="1">
            <a:spLocks noGrp="1"/>
          </p:cNvSpPr>
          <p:nvPr>
            <p:ph type="body" idx="3"/>
          </p:nvPr>
        </p:nvSpPr>
        <p:spPr>
          <a:xfrm>
            <a:off x="6135125" y="1517775"/>
            <a:ext cx="2822999" cy="3465298"/>
          </a:xfrm>
          <a:prstGeom prst="rect">
            <a:avLst/>
          </a:prstGeom>
          <a:noFill/>
          <a:ln w="9525" cap="flat" cmpd="sng">
            <a:solidFill>
              <a:srgbClr val="000000"/>
            </a:solidFill>
            <a:prstDash val="solid"/>
            <a:round/>
            <a:headEnd type="none" w="med" len="med"/>
            <a:tailEnd type="none" w="med" len="med"/>
          </a:ln>
        </p:spPr>
        <p:txBody>
          <a:bodyPr lIns="91425" tIns="91425" rIns="91425" bIns="91425" anchor="t" anchorCtr="0">
            <a:noAutofit/>
          </a:bodyPr>
          <a:lstStyle/>
          <a:p>
            <a:pPr marL="0" marR="0" lvl="0" indent="0" algn="ctr" rtl="0">
              <a:lnSpc>
                <a:spcPct val="115000"/>
              </a:lnSpc>
              <a:spcBef>
                <a:spcPts val="0"/>
              </a:spcBef>
              <a:spcAft>
                <a:spcPts val="0"/>
              </a:spcAft>
              <a:buClr>
                <a:schemeClr val="dk2"/>
              </a:buClr>
              <a:buSzPct val="25000"/>
              <a:buFont typeface="Arial"/>
              <a:buNone/>
            </a:pPr>
            <a:r>
              <a:rPr lang="en" sz="1800" b="1" i="0" u="sng" strike="noStrike" cap="none" baseline="0">
                <a:solidFill>
                  <a:schemeClr val="dk1"/>
                </a:solidFill>
                <a:latin typeface="Arial"/>
                <a:ea typeface="Arial"/>
                <a:cs typeface="Arial"/>
                <a:sym typeface="Arial"/>
              </a:rPr>
              <a:t>PLAN THE DRAMA</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1.Who are the characters?</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2. How will the characters perform the problem?</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3. How will the teacher react? What action steps will the teacher take? </a:t>
            </a:r>
          </a:p>
          <a:p>
            <a:pPr marL="0" marR="0" lvl="0" indent="0" algn="l" rtl="0">
              <a:lnSpc>
                <a:spcPct val="115000"/>
              </a:lnSpc>
              <a:spcBef>
                <a:spcPts val="0"/>
              </a:spcBef>
              <a:spcAft>
                <a:spcPts val="0"/>
              </a:spcAft>
              <a:buClr>
                <a:schemeClr val="dk2"/>
              </a:buClr>
              <a:buSzPct val="25000"/>
              <a:buFont typeface="Arial"/>
              <a:buNone/>
            </a:pPr>
            <a:r>
              <a:rPr lang="en" sz="1800" b="0" i="0" u="none" strike="noStrike" cap="none" baseline="0">
                <a:solidFill>
                  <a:schemeClr val="dk1"/>
                </a:solidFill>
                <a:latin typeface="Arial"/>
                <a:ea typeface="Arial"/>
                <a:cs typeface="Arial"/>
                <a:sym typeface="Arial"/>
              </a:rPr>
              <a:t>4.</a:t>
            </a:r>
            <a:r>
              <a:rPr lang="en" sz="1800">
                <a:solidFill>
                  <a:schemeClr val="dk1"/>
                </a:solidFill>
              </a:rPr>
              <a:t> </a:t>
            </a:r>
            <a:r>
              <a:rPr lang="en" sz="1800" b="0" i="0" u="none" strike="noStrike" cap="none" baseline="0">
                <a:solidFill>
                  <a:schemeClr val="dk1"/>
                </a:solidFill>
                <a:latin typeface="Arial"/>
                <a:ea typeface="Arial"/>
                <a:cs typeface="Arial"/>
                <a:sym typeface="Arial"/>
              </a:rPr>
              <a:t>How will you perform those actions?</a:t>
            </a:r>
          </a:p>
        </p:txBody>
      </p:sp>
      <p:sp>
        <p:nvSpPr>
          <p:cNvPr id="98" name="Shape 98"/>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8</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205977"/>
            <a:ext cx="8229600" cy="1141498"/>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lt1"/>
              </a:buClr>
              <a:buSzPct val="25000"/>
              <a:buFont typeface="Arial"/>
              <a:buNone/>
            </a:pPr>
            <a:r>
              <a:rPr lang="en" sz="4800" b="1" i="0" u="none" strike="noStrike" cap="none" baseline="0">
                <a:solidFill>
                  <a:schemeClr val="lt1"/>
                </a:solidFill>
                <a:latin typeface="Arial"/>
                <a:ea typeface="Arial"/>
                <a:cs typeface="Arial"/>
                <a:sym typeface="Arial"/>
              </a:rPr>
              <a:t>For each performance</a:t>
            </a:r>
          </a:p>
        </p:txBody>
      </p:sp>
      <p:sp>
        <p:nvSpPr>
          <p:cNvPr id="104" name="Shape 104"/>
          <p:cNvSpPr txBox="1">
            <a:spLocks noGrp="1"/>
          </p:cNvSpPr>
          <p:nvPr>
            <p:ph type="body" idx="1"/>
          </p:nvPr>
        </p:nvSpPr>
        <p:spPr>
          <a:xfrm>
            <a:off x="594675" y="1838549"/>
            <a:ext cx="8229600" cy="2777998"/>
          </a:xfrm>
          <a:prstGeom prst="rect">
            <a:avLst/>
          </a:prstGeom>
          <a:noFill/>
          <a:ln>
            <a:noFill/>
          </a:ln>
        </p:spPr>
        <p:txBody>
          <a:bodyPr lIns="91425" tIns="91425" rIns="91425" bIns="91425" anchor="t" anchorCtr="0">
            <a:noAutofit/>
          </a:bodyPr>
          <a:lstStyle/>
          <a:p>
            <a:pPr marL="457200" marR="0" lvl="0" indent="-457200" algn="l" rtl="0">
              <a:lnSpc>
                <a:spcPct val="115000"/>
              </a:lnSpc>
              <a:spcBef>
                <a:spcPts val="0"/>
              </a:spcBef>
              <a:spcAft>
                <a:spcPts val="0"/>
              </a:spcAft>
              <a:buClr>
                <a:schemeClr val="dk1"/>
              </a:buClr>
              <a:buSzPct val="100000"/>
              <a:buFont typeface="Arial"/>
              <a:buChar char="●"/>
            </a:pPr>
            <a:r>
              <a:rPr lang="en" sz="3600" b="0" i="0" u="none" strike="noStrike" cap="none" baseline="0">
                <a:solidFill>
                  <a:schemeClr val="dk1"/>
                </a:solidFill>
                <a:latin typeface="Arial"/>
                <a:ea typeface="Arial"/>
                <a:cs typeface="Arial"/>
                <a:sym typeface="Arial"/>
              </a:rPr>
              <a:t>What rights are being violated?</a:t>
            </a:r>
          </a:p>
          <a:p>
            <a:pPr marL="457200" marR="0" lvl="0" indent="-457200" algn="l" rtl="0">
              <a:lnSpc>
                <a:spcPct val="115000"/>
              </a:lnSpc>
              <a:spcBef>
                <a:spcPts val="0"/>
              </a:spcBef>
              <a:spcAft>
                <a:spcPts val="0"/>
              </a:spcAft>
              <a:buClr>
                <a:schemeClr val="dk1"/>
              </a:buClr>
              <a:buSzPct val="100000"/>
              <a:buFont typeface="Arial"/>
              <a:buChar char="●"/>
            </a:pPr>
            <a:r>
              <a:rPr lang="en" sz="3600" b="0" i="0" u="none" strike="noStrike" cap="none" baseline="0">
                <a:solidFill>
                  <a:schemeClr val="dk1"/>
                </a:solidFill>
                <a:latin typeface="Arial"/>
                <a:ea typeface="Arial"/>
                <a:cs typeface="Arial"/>
                <a:sym typeface="Arial"/>
              </a:rPr>
              <a:t>What actions are being taken by the teachers in the community to protect the child?</a:t>
            </a:r>
          </a:p>
        </p:txBody>
      </p:sp>
      <p:sp>
        <p:nvSpPr>
          <p:cNvPr id="105" name="Shape 105"/>
          <p:cNvSpPr txBox="1">
            <a:spLocks noGrp="1"/>
          </p:cNvSpPr>
          <p:nvPr>
            <p:ph type="sldNum" idx="12"/>
          </p:nvPr>
        </p:nvSpPr>
        <p:spPr>
          <a:xfrm>
            <a:off x="8556790" y="4749850"/>
            <a:ext cx="548699" cy="393600"/>
          </a:xfrm>
          <a:prstGeom prst="rect">
            <a:avLst/>
          </a:prstGeom>
          <a:noFill/>
          <a:ln>
            <a:noFill/>
          </a:ln>
        </p:spPr>
        <p:txBody>
          <a:bodyPr lIns="91425" tIns="91425" rIns="91425" bIns="91425" anchor="ctr" anchorCtr="0">
            <a:noAutofit/>
          </a:bodyPr>
          <a:lstStyle/>
          <a:p>
            <a:pPr marL="0" marR="0" lvl="0" indent="0" algn="r" rtl="0">
              <a:lnSpc>
                <a:spcPct val="100000"/>
              </a:lnSpc>
              <a:spcBef>
                <a:spcPts val="0"/>
              </a:spcBef>
              <a:spcAft>
                <a:spcPts val="0"/>
              </a:spcAft>
              <a:buClr>
                <a:schemeClr val="dk2"/>
              </a:buClr>
              <a:buSzPct val="25000"/>
              <a:buFont typeface="Arial"/>
              <a:buNone/>
            </a:pPr>
            <a:fld id="{00000000-1234-1234-1234-123412341234}" type="slidenum">
              <a:rPr lang="en" sz="1300" b="0" i="0" u="none" strike="noStrike" cap="none" baseline="0">
                <a:solidFill>
                  <a:schemeClr val="dk2"/>
                </a:solidFill>
                <a:latin typeface="Arial"/>
                <a:ea typeface="Arial"/>
                <a:cs typeface="Arial"/>
                <a:sym typeface="Arial"/>
              </a:rPr>
              <a:t>9</a:t>
            </a:fld>
            <a:endParaRPr lang="en" sz="1300" b="0" i="0" u="none" strike="noStrike" cap="none" baseline="0">
              <a:solidFill>
                <a:schemeClr val="dk2"/>
              </a:solidFill>
              <a:latin typeface="Arial"/>
              <a:ea typeface="Arial"/>
              <a:cs typeface="Arial"/>
              <a:sym typeface="Arial"/>
            </a:endParaRPr>
          </a:p>
        </p:txBody>
      </p:sp>
    </p:spTree>
  </p:cSld>
  <p:clrMapOvr>
    <a:masterClrMapping/>
  </p:clrMapOvr>
  <p:transition xmlns:p14="http://schemas.microsoft.com/office/powerpoint/2010/main" spd="slow">
    <p:cut/>
  </p:transition>
</p:sld>
</file>

<file path=ppt/theme/theme1.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2139</Words>
  <Application>Microsoft Macintosh PowerPoint</Application>
  <PresentationFormat>On-screen Show (16:9)</PresentationFormat>
  <Paragraphs>357</Paragraphs>
  <Slides>53</Slides>
  <Notes>53</Notes>
  <HiddenSlides>0</HiddenSlides>
  <MMClips>0</MMClips>
  <ScaleCrop>false</ScaleCrop>
  <HeadingPairs>
    <vt:vector size="4" baseType="variant">
      <vt:variant>
        <vt:lpstr>Theme</vt:lpstr>
      </vt:variant>
      <vt:variant>
        <vt:i4>2</vt:i4>
      </vt:variant>
      <vt:variant>
        <vt:lpstr>Slide Titles</vt:lpstr>
      </vt:variant>
      <vt:variant>
        <vt:i4>53</vt:i4>
      </vt:variant>
    </vt:vector>
  </HeadingPairs>
  <TitlesOfParts>
    <vt:vector size="55" baseType="lpstr">
      <vt:lpstr>modern</vt:lpstr>
      <vt:lpstr>modern</vt:lpstr>
      <vt:lpstr>PowerPoint Presentation</vt:lpstr>
      <vt:lpstr>Module 2 Child Protection, Well-being and Inclusion</vt:lpstr>
      <vt:lpstr>Objectives</vt:lpstr>
      <vt:lpstr>Reflect</vt:lpstr>
      <vt:lpstr>Well-being terms and definitions</vt:lpstr>
      <vt:lpstr>Child Needs</vt:lpstr>
      <vt:lpstr>Child Needs</vt:lpstr>
      <vt:lpstr>Child Rights Role-play</vt:lpstr>
      <vt:lpstr>For each performance</vt:lpstr>
      <vt:lpstr>Warm Up</vt:lpstr>
      <vt:lpstr>Risk &amp; Protective Factors</vt:lpstr>
      <vt:lpstr>Signs of Distress</vt:lpstr>
      <vt:lpstr>Identifying &amp; Monitoring  Signs of Distress</vt:lpstr>
      <vt:lpstr>PowerPoint Presentation</vt:lpstr>
      <vt:lpstr>Module 2  Child Protection, Well-Being and Inclusion</vt:lpstr>
      <vt:lpstr>Reflect</vt:lpstr>
      <vt:lpstr>Creating a Safe Space</vt:lpstr>
      <vt:lpstr>Objectives</vt:lpstr>
      <vt:lpstr>Corporal Punishment </vt:lpstr>
      <vt:lpstr>Defining Sexual and Gender-Based Violence</vt:lpstr>
      <vt:lpstr>SGBV - True or False</vt:lpstr>
      <vt:lpstr>Defining Sexual and Gender-Based Violence</vt:lpstr>
      <vt:lpstr>The Impact of SGBV</vt:lpstr>
      <vt:lpstr>Making Rules Together</vt:lpstr>
      <vt:lpstr>PowerPoint Presentation</vt:lpstr>
      <vt:lpstr>Social and Emotional Safe Space</vt:lpstr>
      <vt:lpstr>Social and Emotional Safe Space</vt:lpstr>
      <vt:lpstr>Classroom Activities and Routines</vt:lpstr>
      <vt:lpstr>Identifying Protective Factors</vt:lpstr>
      <vt:lpstr>Creating a Safe Space</vt:lpstr>
      <vt:lpstr>PowerPoint Presentation</vt:lpstr>
      <vt:lpstr>Module 2  Child Protection, Well-Being and Inclusion</vt:lpstr>
      <vt:lpstr>Objectives</vt:lpstr>
      <vt:lpstr>Exclusion</vt:lpstr>
      <vt:lpstr>PowerPoint Presentation</vt:lpstr>
      <vt:lpstr>PowerPoint Presentation</vt:lpstr>
      <vt:lpstr>Module 2 Child Protection, Well-being and Inclusion</vt:lpstr>
      <vt:lpstr>Objectives</vt:lpstr>
      <vt:lpstr>Risk Factors</vt:lpstr>
      <vt:lpstr>Life Skills</vt:lpstr>
      <vt:lpstr>Life Skills Role-play</vt:lpstr>
      <vt:lpstr>Assess the teacher</vt:lpstr>
      <vt:lpstr>Social-Emotional Learning</vt:lpstr>
      <vt:lpstr>Social-Emotional Strategies</vt:lpstr>
      <vt:lpstr>Benefits of Social-Emotional Learning</vt:lpstr>
      <vt:lpstr>PowerPoint Presentation</vt:lpstr>
      <vt:lpstr>Module 2 Child Protection, Well-Being and Inclusion</vt:lpstr>
      <vt:lpstr>Objectives</vt:lpstr>
      <vt:lpstr>Revisit </vt:lpstr>
      <vt:lpstr>Reflect</vt:lpstr>
      <vt:lpstr>Community Mapping</vt:lpstr>
      <vt:lpstr>Using your Community Map - Scenarios</vt:lpstr>
      <vt:lpstr>Responding to Abuse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 Bergin</dc:creator>
  <cp:lastModifiedBy>Mary Mendenhall</cp:lastModifiedBy>
  <cp:revision>25</cp:revision>
  <dcterms:modified xsi:type="dcterms:W3CDTF">2016-03-24T17:03:24Z</dcterms:modified>
</cp:coreProperties>
</file>