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4" r:id="rId1"/>
  </p:sldMasterIdLst>
  <p:notesMasterIdLst>
    <p:notesMasterId r:id="rId4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  <p:sldId id="301" r:id="rId47"/>
    <p:sldId id="302" r:id="rId48"/>
  </p:sldIdLst>
  <p:sldSz cx="9144000" cy="5143500" type="screen16x9"/>
  <p:notesSz cx="6858000" cy="9144000"/>
  <p:defaultTextStyle>
    <a:defPPr marR="0" algn="l" rtl="0">
      <a:lnSpc>
        <a:spcPct val="100000"/>
      </a:lnSpc>
      <a:spcBef>
        <a:spcPts val="0"/>
      </a:spcBef>
      <a:spcAft>
        <a:spcPts val="0"/>
      </a:spcAft>
    </a:defPPr>
    <a:lvl1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62A8971-399A-493F-963B-E48E970DF9BD}">
  <a:tblStyle styleId="{562A8971-399A-493F-963B-E48E970DF9BD}" styleName="Table_0">
    <a:wholeTbl>
      <a:tcStyle>
        <a:tcBdr>
          <a:left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bottom>
          <a:insideH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insideH>
          <a:insideV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insideV>
        </a:tcBdr>
      </a:tcStyle>
    </a:wholeTbl>
  </a:tblStyle>
  <a:tblStyle styleId="{ACE688C7-C890-4126-B434-EDB28591682D}" styleName="Table_1">
    <a:wholeTbl>
      <a:tcStyle>
        <a:tcBdr>
          <a:left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bottom>
          <a:insideH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insideH>
          <a:insideV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insideV>
        </a:tcBdr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77" d="100"/>
          <a:sy n="77" d="100"/>
        </p:scale>
        <p:origin x="-3312" y="-2696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50" Type="http://schemas.openxmlformats.org/officeDocument/2006/relationships/printerSettings" Target="printerSettings/printerSettings1.bin"/><Relationship Id="rId51" Type="http://schemas.openxmlformats.org/officeDocument/2006/relationships/presProps" Target="presProps.xml"/><Relationship Id="rId52" Type="http://schemas.openxmlformats.org/officeDocument/2006/relationships/viewProps" Target="viewProps.xml"/><Relationship Id="rId53" Type="http://schemas.openxmlformats.org/officeDocument/2006/relationships/theme" Target="theme/theme1.xml"/><Relationship Id="rId54" Type="http://schemas.openxmlformats.org/officeDocument/2006/relationships/tableStyles" Target="tableStyles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Relationship Id="rId46" Type="http://schemas.openxmlformats.org/officeDocument/2006/relationships/slide" Target="slides/slide45.xml"/><Relationship Id="rId47" Type="http://schemas.openxmlformats.org/officeDocument/2006/relationships/slide" Target="slides/slide46.xml"/><Relationship Id="rId48" Type="http://schemas.openxmlformats.org/officeDocument/2006/relationships/slide" Target="slides/slide47.xml"/><Relationship Id="rId4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" name="Shape 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940332615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2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2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_rels/notesSlide2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7.xml"/></Relationships>
</file>

<file path=ppt/notesSlides/_rels/notesSlide2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8.xml"/></Relationships>
</file>

<file path=ppt/notesSlides/_rels/notesSlide2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9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0.xml"/></Relationships>
</file>

<file path=ppt/notesSlides/_rels/notesSlide3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1.xml"/></Relationships>
</file>

<file path=ppt/notesSlides/_rels/notesSlide3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2.xml"/></Relationships>
</file>

<file path=ppt/notesSlides/_rels/notesSlide3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3.xml"/></Relationships>
</file>

<file path=ppt/notesSlides/_rels/notesSlide3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4.xml"/></Relationships>
</file>

<file path=ppt/notesSlides/_rels/notesSlide3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5.xml"/></Relationships>
</file>

<file path=ppt/notesSlides/_rels/notesSlide3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6.xml"/></Relationships>
</file>

<file path=ppt/notesSlides/_rels/notesSlide3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7.xml"/></Relationships>
</file>

<file path=ppt/notesSlides/_rels/notesSlide3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8.xml"/></Relationships>
</file>

<file path=ppt/notesSlides/_rels/notesSlide3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9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0.xml"/></Relationships>
</file>

<file path=ppt/notesSlides/_rels/notesSlide4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1.xml"/></Relationships>
</file>

<file path=ppt/notesSlides/_rels/notesSlide4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2.xml"/></Relationships>
</file>

<file path=ppt/notesSlides/_rels/notesSlide4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3.xml"/></Relationships>
</file>

<file path=ppt/notesSlides/_rels/notesSlide4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4.xml"/></Relationships>
</file>

<file path=ppt/notesSlides/_rels/notesSlide4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5.xml"/></Relationships>
</file>

<file path=ppt/notesSlides/_rels/notesSlide4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6.xml"/></Relationships>
</file>

<file path=ppt/notesSlides/_rels/notesSlide4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7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9" name="Shape 3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11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Shape 13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40" name="Shape 14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11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Shape 146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47" name="Shape 14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11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Shape 15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53" name="Shape 15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11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Shape 158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59" name="Shape 15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11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Shape 16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66" name="Shape 16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11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Shape 17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73" name="Shape 17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11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Shape 177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78" name="Shape 17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11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Shape 184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85" name="Shape 18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11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Shape 19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92" name="Shape 19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11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Shape 19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0" name="Shape 20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Font typeface="Arial"/>
              <a:buNone/>
            </a:pPr>
            <a:endParaRPr sz="1800" b="0" i="0" u="none" strike="noStrike" cap="none" baseline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6" name="Shape 4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11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Shape 206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7" name="Shape 20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Font typeface="Arial"/>
              <a:buNone/>
            </a:pPr>
            <a:endParaRPr sz="1800" b="0" i="0" u="none" strike="noStrike" cap="none" baseline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Shape 21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14" name="Shape 21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11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Shape 22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22" name="Shape 22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11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Shape 228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29" name="Shape 22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Font typeface="Arial"/>
              <a:buNone/>
            </a:pPr>
            <a:endParaRPr sz="1800" b="0" i="0" u="none" strike="noStrike" cap="none" baseline="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Shape 23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36" name="Shape 23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11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Shape 24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43" name="Shape 24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11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Shape 24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50" name="Shape 25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11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Shape 254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55" name="Shape 25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11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" name="Shape 26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62" name="Shape 26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11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Shape 268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69" name="Shape 26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11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Shape 5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53" name="Shape 5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11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" name="Shape 276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77" name="Shape 27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11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" name="Shape 28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83" name="Shape 28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11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" name="Shape 28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90" name="Shape 29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11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" name="Shape 296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97" name="Shape 29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11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3" name="Shape 30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04" name="Shape 30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Font typeface="Arial"/>
              <a:buNone/>
            </a:pPr>
            <a:endParaRPr sz="1800" b="0" i="0" u="none" strike="noStrike" cap="none" baseline="0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3" name="Shape 31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314" name="Shape 314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1" name="Shape 32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322" name="Shape 32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9" name="Shape 32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330" name="Shape 330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" name="Shape 33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338" name="Shape 338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2" name="Shape 34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43" name="Shape 34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11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Shape 5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60" name="Shape 6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11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9" name="Shape 34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50" name="Shape 35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11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6" name="Shape 356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57" name="Shape 35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11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4" name="Shape 364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65" name="Shape 36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11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1" name="Shape 37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72" name="Shape 37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11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2" name="Shape 38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83" name="Shape 38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11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0" name="Shape 390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91" name="Shape 39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11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8" name="Shape 39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399" name="Shape 39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5" name="Shape 40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06" name="Shape 40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11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Shape 66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67" name="Shape 6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11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Shape 9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92" name="Shape 9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Shape 117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18" name="Shape 11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Shape 124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25" name="Shape 12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11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Shape 13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32" name="Shape 13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11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hape 9"/>
          <p:cNvSpPr txBox="1">
            <a:spLocks noGrp="1"/>
          </p:cNvSpPr>
          <p:nvPr>
            <p:ph type="sldNum" idx="12"/>
          </p:nvPr>
        </p:nvSpPr>
        <p:spPr>
          <a:xfrm>
            <a:off x="8556789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‹#›</a:t>
            </a:fld>
            <a:endParaRPr lang="en" sz="1300" b="0" i="0" u="none" strike="noStrike" cap="none" baseline="0">
              <a:solidFill>
                <a:schemeClr val="dk2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1"/>
          <p:cNvSpPr/>
          <p:nvPr/>
        </p:nvSpPr>
        <p:spPr>
          <a:xfrm rot="10800000" flipH="1">
            <a:off x="0" y="3093233"/>
            <a:ext cx="8458200" cy="712499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400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  <p:sp>
        <p:nvSpPr>
          <p:cNvPr id="12" name="Shape 12"/>
          <p:cNvSpPr txBox="1">
            <a:spLocks noGrp="1"/>
          </p:cNvSpPr>
          <p:nvPr>
            <p:ph type="ctrTitle"/>
          </p:nvPr>
        </p:nvSpPr>
        <p:spPr>
          <a:xfrm>
            <a:off x="685800" y="1300757"/>
            <a:ext cx="7772400" cy="168419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/>
            </a:lvl1pPr>
            <a:lvl2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/>
            </a:lvl2pPr>
            <a:lvl3pPr marL="0" marR="0" indent="0" algn="l" rtl="0">
              <a:spcBef>
                <a:spcPts val="0"/>
              </a:spcBef>
              <a:buClr>
                <a:schemeClr val="dk2"/>
              </a:buClr>
              <a:buFont typeface="Arial"/>
              <a:buNone/>
              <a:defRPr/>
            </a:lvl3pPr>
            <a:lvl4pPr marL="0" marR="0" indent="0" algn="l" rtl="0">
              <a:spcBef>
                <a:spcPts val="0"/>
              </a:spcBef>
              <a:buClr>
                <a:schemeClr val="dk2"/>
              </a:buClr>
              <a:buFont typeface="Arial"/>
              <a:buNone/>
              <a:defRPr/>
            </a:lvl4pPr>
            <a:lvl5pPr marL="0" marR="0" indent="0" algn="l" rtl="0">
              <a:spcBef>
                <a:spcPts val="0"/>
              </a:spcBef>
              <a:buClr>
                <a:schemeClr val="dk2"/>
              </a:buClr>
              <a:buFont typeface="Arial"/>
              <a:buNone/>
              <a:defRPr/>
            </a:lvl5pPr>
            <a:lvl6pPr marL="0" marR="0" indent="0" algn="l" rtl="0">
              <a:spcBef>
                <a:spcPts val="0"/>
              </a:spcBef>
              <a:buClr>
                <a:schemeClr val="dk2"/>
              </a:buClr>
              <a:buFont typeface="Arial"/>
              <a:buNone/>
              <a:defRPr/>
            </a:lvl6pPr>
            <a:lvl7pPr marL="0" marR="0" indent="0" algn="l" rtl="0">
              <a:spcBef>
                <a:spcPts val="0"/>
              </a:spcBef>
              <a:buClr>
                <a:schemeClr val="dk2"/>
              </a:buClr>
              <a:buFont typeface="Arial"/>
              <a:buNone/>
              <a:defRPr/>
            </a:lvl7pPr>
            <a:lvl8pPr marL="0" marR="0" indent="0" algn="l" rtl="0">
              <a:spcBef>
                <a:spcPts val="0"/>
              </a:spcBef>
              <a:buClr>
                <a:schemeClr val="dk2"/>
              </a:buClr>
              <a:buFont typeface="Arial"/>
              <a:buNone/>
              <a:defRPr/>
            </a:lvl8pPr>
            <a:lvl9pPr marL="0" marR="0" indent="0" algn="l" rtl="0">
              <a:spcBef>
                <a:spcPts val="0"/>
              </a:spcBef>
              <a:buClr>
                <a:schemeClr val="dk2"/>
              </a:buClr>
              <a:buFont typeface="Arial"/>
              <a:buNone/>
              <a:defRPr/>
            </a:lvl9pPr>
          </a:lstStyle>
          <a:p>
            <a:endParaRPr/>
          </a:p>
        </p:txBody>
      </p:sp>
      <p:sp>
        <p:nvSpPr>
          <p:cNvPr id="13" name="Shape 13"/>
          <p:cNvSpPr txBox="1">
            <a:spLocks noGrp="1"/>
          </p:cNvSpPr>
          <p:nvPr>
            <p:ph type="subTitle" idx="1"/>
          </p:nvPr>
        </p:nvSpPr>
        <p:spPr>
          <a:xfrm>
            <a:off x="685800" y="3093357"/>
            <a:ext cx="7772400" cy="7124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Arial"/>
              <a:buNone/>
              <a:defRPr/>
            </a:lvl1pPr>
            <a:lvl2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Arial"/>
              <a:buNone/>
              <a:defRPr/>
            </a:lvl2pPr>
            <a:lvl3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Arial"/>
              <a:buNone/>
              <a:defRPr/>
            </a:lvl3pPr>
            <a:lvl4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Arial"/>
              <a:buNone/>
              <a:defRPr/>
            </a:lvl4pPr>
            <a:lvl5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Arial"/>
              <a:buNone/>
              <a:defRPr/>
            </a:lvl5pPr>
            <a:lvl6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Arial"/>
              <a:buNone/>
              <a:defRPr/>
            </a:lvl6pPr>
            <a:lvl7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Arial"/>
              <a:buNone/>
              <a:defRPr/>
            </a:lvl7pPr>
            <a:lvl8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Arial"/>
              <a:buNone/>
              <a:defRPr/>
            </a:lvl8pPr>
            <a:lvl9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Arial"/>
              <a:buNone/>
              <a:defRPr/>
            </a:lvl9pPr>
          </a:lstStyle>
          <a:p>
            <a:endParaRPr/>
          </a:p>
        </p:txBody>
      </p:sp>
      <p:sp>
        <p:nvSpPr>
          <p:cNvPr id="14" name="Shape 14"/>
          <p:cNvSpPr txBox="1">
            <a:spLocks noGrp="1"/>
          </p:cNvSpPr>
          <p:nvPr>
            <p:ph type="sldNum" idx="12"/>
          </p:nvPr>
        </p:nvSpPr>
        <p:spPr>
          <a:xfrm>
            <a:off x="8556789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‹#›</a:t>
            </a:fld>
            <a:endParaRPr lang="en" sz="1300" b="0" i="0" u="none" strike="noStrike" cap="none" baseline="0">
              <a:solidFill>
                <a:schemeClr val="dk2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hape 16"/>
          <p:cNvSpPr/>
          <p:nvPr/>
        </p:nvSpPr>
        <p:spPr>
          <a:xfrm>
            <a:off x="0" y="205977"/>
            <a:ext cx="8686800" cy="11655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400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  <p:sp>
        <p:nvSpPr>
          <p:cNvPr id="17" name="Shape 17"/>
          <p:cNvSpPr txBox="1">
            <a:spLocks noGrp="1"/>
          </p:cNvSpPr>
          <p:nvPr>
            <p:ph type="title"/>
          </p:nvPr>
        </p:nvSpPr>
        <p:spPr>
          <a:xfrm>
            <a:off x="457200" y="205977"/>
            <a:ext cx="8229600" cy="114149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8" name="Shape 18"/>
          <p:cNvSpPr txBox="1">
            <a:spLocks noGrp="1"/>
          </p:cNvSpPr>
          <p:nvPr>
            <p:ph type="body" idx="1"/>
          </p:nvPr>
        </p:nvSpPr>
        <p:spPr>
          <a:xfrm>
            <a:off x="457200" y="1460499"/>
            <a:ext cx="8229600" cy="34652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9" name="Shape 19"/>
          <p:cNvSpPr txBox="1">
            <a:spLocks noGrp="1"/>
          </p:cNvSpPr>
          <p:nvPr>
            <p:ph type="sldNum" idx="12"/>
          </p:nvPr>
        </p:nvSpPr>
        <p:spPr>
          <a:xfrm>
            <a:off x="8556789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‹#›</a:t>
            </a:fld>
            <a:endParaRPr lang="en" sz="1300" b="0" i="0" u="none" strike="noStrike" cap="none" baseline="0">
              <a:solidFill>
                <a:schemeClr val="dk2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>
  <p:cSld name="Title and Two 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/>
          <p:nvPr/>
        </p:nvSpPr>
        <p:spPr>
          <a:xfrm>
            <a:off x="0" y="205977"/>
            <a:ext cx="8686800" cy="11655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400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  <p:sp>
        <p:nvSpPr>
          <p:cNvPr id="22" name="Shape 22"/>
          <p:cNvSpPr txBox="1">
            <a:spLocks noGrp="1"/>
          </p:cNvSpPr>
          <p:nvPr>
            <p:ph type="title"/>
          </p:nvPr>
        </p:nvSpPr>
        <p:spPr>
          <a:xfrm>
            <a:off x="457200" y="205977"/>
            <a:ext cx="8229600" cy="114149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3" name="Shape 23"/>
          <p:cNvSpPr txBox="1">
            <a:spLocks noGrp="1"/>
          </p:cNvSpPr>
          <p:nvPr>
            <p:ph type="body" idx="1"/>
          </p:nvPr>
        </p:nvSpPr>
        <p:spPr>
          <a:xfrm>
            <a:off x="457200" y="1460499"/>
            <a:ext cx="4030200" cy="346529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4" name="Shape 24"/>
          <p:cNvSpPr txBox="1">
            <a:spLocks noGrp="1"/>
          </p:cNvSpPr>
          <p:nvPr>
            <p:ph type="body" idx="2"/>
          </p:nvPr>
        </p:nvSpPr>
        <p:spPr>
          <a:xfrm>
            <a:off x="4656667" y="1461908"/>
            <a:ext cx="4030200" cy="346529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5" name="Shape 25"/>
          <p:cNvSpPr txBox="1">
            <a:spLocks noGrp="1"/>
          </p:cNvSpPr>
          <p:nvPr>
            <p:ph type="sldNum" idx="12"/>
          </p:nvPr>
        </p:nvSpPr>
        <p:spPr>
          <a:xfrm>
            <a:off x="8556789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‹#›</a:t>
            </a:fld>
            <a:endParaRPr lang="en" sz="1300" b="0" i="0" u="none" strike="noStrike" cap="none" baseline="0">
              <a:solidFill>
                <a:schemeClr val="dk2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Shape 27"/>
          <p:cNvSpPr/>
          <p:nvPr/>
        </p:nvSpPr>
        <p:spPr>
          <a:xfrm>
            <a:off x="0" y="205977"/>
            <a:ext cx="8686800" cy="11655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400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  <p:sp>
        <p:nvSpPr>
          <p:cNvPr id="28" name="Shape 28"/>
          <p:cNvSpPr txBox="1">
            <a:spLocks noGrp="1"/>
          </p:cNvSpPr>
          <p:nvPr>
            <p:ph type="title"/>
          </p:nvPr>
        </p:nvSpPr>
        <p:spPr>
          <a:xfrm>
            <a:off x="457200" y="205977"/>
            <a:ext cx="8229600" cy="114149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9" name="Shape 29"/>
          <p:cNvSpPr txBox="1">
            <a:spLocks noGrp="1"/>
          </p:cNvSpPr>
          <p:nvPr>
            <p:ph type="sldNum" idx="12"/>
          </p:nvPr>
        </p:nvSpPr>
        <p:spPr>
          <a:xfrm>
            <a:off x="8556789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‹#›</a:t>
            </a:fld>
            <a:endParaRPr lang="en" sz="1300" b="0" i="0" u="none" strike="noStrike" cap="none" baseline="0">
              <a:solidFill>
                <a:schemeClr val="dk2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aption"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Shape 31"/>
          <p:cNvSpPr/>
          <p:nvPr/>
        </p:nvSpPr>
        <p:spPr>
          <a:xfrm>
            <a:off x="0" y="4406307"/>
            <a:ext cx="8686800" cy="519599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400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  <p:sp>
        <p:nvSpPr>
          <p:cNvPr id="32" name="Shape 32"/>
          <p:cNvSpPr txBox="1">
            <a:spLocks noGrp="1"/>
          </p:cNvSpPr>
          <p:nvPr>
            <p:ph type="body" idx="1"/>
          </p:nvPr>
        </p:nvSpPr>
        <p:spPr>
          <a:xfrm>
            <a:off x="457200" y="4406307"/>
            <a:ext cx="8229600" cy="5195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rtl="0">
              <a:spcBef>
                <a:spcPts val="0"/>
              </a:spcBef>
              <a:buClr>
                <a:schemeClr val="lt1"/>
              </a:buClr>
              <a:buFont typeface="Arial"/>
              <a:buNone/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33" name="Shape 33"/>
          <p:cNvSpPr txBox="1">
            <a:spLocks noGrp="1"/>
          </p:cNvSpPr>
          <p:nvPr>
            <p:ph type="sldNum" idx="12"/>
          </p:nvPr>
        </p:nvSpPr>
        <p:spPr>
          <a:xfrm>
            <a:off x="8556789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rPr>
              <a:t>‹#›</a:t>
            </a:fld>
            <a:endParaRPr lang="en" sz="13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5"/>
          <p:cNvSpPr txBox="1">
            <a:spLocks noGrp="1"/>
          </p:cNvSpPr>
          <p:nvPr>
            <p:ph type="title"/>
          </p:nvPr>
        </p:nvSpPr>
        <p:spPr>
          <a:xfrm>
            <a:off x="457200" y="205977"/>
            <a:ext cx="8229600" cy="114149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/>
            </a:lvl1pPr>
            <a:lvl2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/>
            </a:lvl2pPr>
            <a:lvl3pPr marL="0" marR="0" indent="0" algn="l" rtl="0">
              <a:spcBef>
                <a:spcPts val="0"/>
              </a:spcBef>
              <a:buClr>
                <a:schemeClr val="lt1"/>
              </a:buClr>
              <a:buFont typeface="Arial"/>
              <a:buNone/>
              <a:defRPr/>
            </a:lvl3pPr>
            <a:lvl4pPr marL="0" marR="0" indent="0" algn="l" rtl="0">
              <a:spcBef>
                <a:spcPts val="0"/>
              </a:spcBef>
              <a:buClr>
                <a:schemeClr val="lt1"/>
              </a:buClr>
              <a:buFont typeface="Arial"/>
              <a:buNone/>
              <a:defRPr/>
            </a:lvl4pPr>
            <a:lvl5pPr marL="0" marR="0" indent="0" algn="l" rtl="0">
              <a:spcBef>
                <a:spcPts val="0"/>
              </a:spcBef>
              <a:buClr>
                <a:schemeClr val="lt1"/>
              </a:buClr>
              <a:buFont typeface="Arial"/>
              <a:buNone/>
              <a:defRPr/>
            </a:lvl5pPr>
            <a:lvl6pPr marL="0" marR="0" indent="0" algn="l" rtl="0">
              <a:spcBef>
                <a:spcPts val="0"/>
              </a:spcBef>
              <a:buClr>
                <a:schemeClr val="lt1"/>
              </a:buClr>
              <a:buFont typeface="Arial"/>
              <a:buNone/>
              <a:defRPr/>
            </a:lvl6pPr>
            <a:lvl7pPr marL="0" marR="0" indent="0" algn="l" rtl="0">
              <a:spcBef>
                <a:spcPts val="0"/>
              </a:spcBef>
              <a:buClr>
                <a:schemeClr val="lt1"/>
              </a:buClr>
              <a:buFont typeface="Arial"/>
              <a:buNone/>
              <a:defRPr/>
            </a:lvl7pPr>
            <a:lvl8pPr marL="0" marR="0" indent="0" algn="l" rtl="0">
              <a:spcBef>
                <a:spcPts val="0"/>
              </a:spcBef>
              <a:buClr>
                <a:schemeClr val="lt1"/>
              </a:buClr>
              <a:buFont typeface="Arial"/>
              <a:buNone/>
              <a:defRPr/>
            </a:lvl8pPr>
            <a:lvl9pPr marL="0" marR="0" indent="0" algn="l" rtl="0">
              <a:spcBef>
                <a:spcPts val="0"/>
              </a:spcBef>
              <a:buClr>
                <a:schemeClr val="lt1"/>
              </a:buClr>
              <a:buFont typeface="Arial"/>
              <a:buNone/>
              <a:defRPr/>
            </a:lvl9pPr>
          </a:lstStyle>
          <a:p>
            <a:endParaRPr/>
          </a:p>
        </p:txBody>
      </p:sp>
      <p:sp>
        <p:nvSpPr>
          <p:cNvPr id="6" name="Shape 6"/>
          <p:cNvSpPr txBox="1">
            <a:spLocks noGrp="1"/>
          </p:cNvSpPr>
          <p:nvPr>
            <p:ph type="body" idx="1"/>
          </p:nvPr>
        </p:nvSpPr>
        <p:spPr>
          <a:xfrm>
            <a:off x="457200" y="1460499"/>
            <a:ext cx="8229600" cy="346529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/>
            </a:lvl1pPr>
            <a:lvl2pPr marL="0" marR="0" indent="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/>
            </a:lvl2pPr>
            <a:lvl3pPr marL="0" marR="0" indent="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/>
            </a:lvl3pPr>
            <a:lvl4pPr marL="0" marR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/>
            </a:lvl4pPr>
            <a:lvl5pPr marL="0" marR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/>
            </a:lvl5pPr>
            <a:lvl6pPr marL="0" marR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/>
            </a:lvl6pPr>
            <a:lvl7pPr marL="0" marR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/>
            </a:lvl7pPr>
            <a:lvl8pPr marL="0" marR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/>
            </a:lvl8pPr>
            <a:lvl9pPr marL="0" marR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/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sldNum" idx="12"/>
          </p:nvPr>
        </p:nvSpPr>
        <p:spPr>
          <a:xfrm>
            <a:off x="8556789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‹#›</a:t>
            </a:fld>
            <a:endParaRPr lang="en" sz="1300" b="0" i="0" u="none" strike="noStrike" cap="none" baseline="0">
              <a:solidFill>
                <a:schemeClr val="dk2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</p:sldLayoutIdLst>
  <p:hf hdr="0" ftr="0" dt="0"/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emf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2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3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5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8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0.xml"/><Relationship Id="rId3" Type="http://schemas.openxmlformats.org/officeDocument/2006/relationships/image" Target="../media/image4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1.xml"/><Relationship Id="rId3" Type="http://schemas.openxmlformats.org/officeDocument/2006/relationships/image" Target="../media/image5.pn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3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4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7.png"/><Relationship Id="rId5" Type="http://schemas.openxmlformats.org/officeDocument/2006/relationships/image" Target="../media/image8.png"/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5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6.xml"/><Relationship Id="rId3" Type="http://schemas.openxmlformats.org/officeDocument/2006/relationships/image" Target="../media/image8.png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7.xml"/><Relationship Id="rId3" Type="http://schemas.openxmlformats.org/officeDocument/2006/relationships/image" Target="../media/image6.png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8.xml"/><Relationship Id="rId3" Type="http://schemas.openxmlformats.org/officeDocument/2006/relationships/image" Target="../media/image7.png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4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0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1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2.xml"/><Relationship Id="rId3" Type="http://schemas.openxmlformats.org/officeDocument/2006/relationships/image" Target="../media/image9.png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3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4.xml"/><Relationship Id="rId3" Type="http://schemas.openxmlformats.org/officeDocument/2006/relationships/image" Target="../media/image10.png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5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6.xml"/><Relationship Id="rId3" Type="http://schemas.openxmlformats.org/officeDocument/2006/relationships/image" Target="../media/image11.png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 txBox="1">
            <a:spLocks noGrp="1"/>
          </p:cNvSpPr>
          <p:nvPr>
            <p:ph type="sldNum" idx="12"/>
          </p:nvPr>
        </p:nvSpPr>
        <p:spPr>
          <a:xfrm>
            <a:off x="8556789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1</a:t>
            </a:fld>
            <a:endParaRPr lang="en" sz="1300" b="0" i="0" u="none" strike="noStrike" cap="none" baseline="0">
              <a:solidFill>
                <a:schemeClr val="dk2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" y="337542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/>
              <a:t>Core Competencies for Primary School Teachers in Crisis Contexts</a:t>
            </a:r>
            <a:endParaRPr lang="en-US" sz="2000" b="1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00300" y="571500"/>
            <a:ext cx="4330700" cy="4000500"/>
          </a:xfrm>
          <a:prstGeom prst="rect">
            <a:avLst/>
          </a:prstGeom>
        </p:spPr>
      </p:pic>
    </p:spTree>
  </p:cSld>
  <p:clrMapOvr>
    <a:masterClrMapping/>
  </p:clrMapOvr>
  <p:transition xmlns:p14="http://schemas.microsoft.com/office/powerpoint/2010/main" spd="slow">
    <p:cut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Shape 134"/>
          <p:cNvSpPr txBox="1">
            <a:spLocks noGrp="1"/>
          </p:cNvSpPr>
          <p:nvPr>
            <p:ph type="title"/>
          </p:nvPr>
        </p:nvSpPr>
        <p:spPr>
          <a:xfrm>
            <a:off x="457200" y="205977"/>
            <a:ext cx="8229600" cy="114149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lang="en" sz="48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  <a:rtl val="0"/>
              </a:rPr>
              <a:t>A teacher is _______. </a:t>
            </a:r>
          </a:p>
        </p:txBody>
      </p:sp>
      <p:sp>
        <p:nvSpPr>
          <p:cNvPr id="135" name="Shape 135"/>
          <p:cNvSpPr txBox="1">
            <a:spLocks noGrp="1"/>
          </p:cNvSpPr>
          <p:nvPr>
            <p:ph type="body" idx="1"/>
          </p:nvPr>
        </p:nvSpPr>
        <p:spPr>
          <a:xfrm>
            <a:off x="0" y="1347475"/>
            <a:ext cx="4541100" cy="346529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914400" marR="0" lvl="1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○"/>
            </a:pPr>
            <a:r>
              <a:rPr lang="en" sz="1700" b="0" i="0" u="none" strike="noStrike" cap="none" baseline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rPr>
              <a:t>Someone who imparts knowledge</a:t>
            </a:r>
          </a:p>
          <a:p>
            <a:pPr marL="914400" marR="0" lvl="1" indent="-34290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○"/>
            </a:pPr>
            <a:r>
              <a:rPr lang="en" sz="1700" b="0" i="0" u="none" strike="noStrike" cap="none" baseline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rPr>
              <a:t>Someone with management skills</a:t>
            </a:r>
          </a:p>
          <a:p>
            <a:pPr marL="914400" marR="0" lvl="1" indent="-34290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○"/>
            </a:pPr>
            <a:r>
              <a:rPr lang="en" sz="1700" b="0" i="0" u="none" strike="noStrike" cap="none" baseline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rPr>
              <a:t>A leader</a:t>
            </a:r>
          </a:p>
          <a:p>
            <a:pPr marL="914400" marR="0" lvl="1" indent="-34290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○"/>
            </a:pPr>
            <a:r>
              <a:rPr lang="en" sz="1700" b="0" i="0" u="none" strike="noStrike" cap="none" baseline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rPr>
              <a:t>Someone who empowers students</a:t>
            </a:r>
          </a:p>
          <a:p>
            <a:pPr marL="914400" marR="0" lvl="1" indent="-34290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○"/>
            </a:pPr>
            <a:r>
              <a:rPr lang="en" sz="1700" b="0" i="0" u="none" strike="noStrike" cap="none" baseline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rPr>
              <a:t>A learner</a:t>
            </a:r>
          </a:p>
          <a:p>
            <a:pPr marL="914400" marR="0" lvl="1" indent="-34290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○"/>
            </a:pPr>
            <a:r>
              <a:rPr lang="en" sz="1700" b="0" i="0" u="none" strike="noStrike" cap="none" baseline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rPr>
              <a:t>An effective communicator </a:t>
            </a:r>
          </a:p>
          <a:p>
            <a:pPr marL="914400" marR="0" lvl="1" indent="-34290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○"/>
            </a:pPr>
            <a:r>
              <a:rPr lang="en" sz="1700" b="0" i="0" u="none" strike="noStrike" cap="none" baseline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rPr>
              <a:t>Someone who helps others to have new experiences</a:t>
            </a:r>
          </a:p>
          <a:p>
            <a:pPr marL="914400" marR="0" lvl="1" indent="-34290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○"/>
            </a:pPr>
            <a:r>
              <a:rPr lang="en" sz="1700" b="0" i="0" u="none" strike="noStrike" cap="none" baseline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rPr>
              <a:t>A change-maker</a:t>
            </a:r>
          </a:p>
          <a:p>
            <a:pPr marL="457200" marR="0" lvl="0" indent="0" algn="l" rtl="0">
              <a:lnSpc>
                <a:spcPct val="100000"/>
              </a:lnSpc>
              <a:spcBef>
                <a:spcPts val="1300"/>
              </a:spcBef>
              <a:spcAft>
                <a:spcPts val="800"/>
              </a:spcAft>
              <a:buClr>
                <a:schemeClr val="dk2"/>
              </a:buClr>
              <a:buFont typeface="Arial"/>
              <a:buNone/>
            </a:pPr>
            <a:endParaRPr sz="3000" b="0" i="0" u="none" strike="noStrike" cap="none" baseline="0" dirty="0">
              <a:solidFill>
                <a:schemeClr val="dk2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  <p:sp>
        <p:nvSpPr>
          <p:cNvPr id="136" name="Shape 136"/>
          <p:cNvSpPr txBox="1">
            <a:spLocks noGrp="1"/>
          </p:cNvSpPr>
          <p:nvPr>
            <p:ph type="body" idx="2"/>
          </p:nvPr>
        </p:nvSpPr>
        <p:spPr>
          <a:xfrm>
            <a:off x="3933026" y="1347475"/>
            <a:ext cx="4541100" cy="346529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914400" marR="0" lvl="1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○"/>
            </a:pPr>
            <a:r>
              <a:rPr lang="en" sz="1700" b="0" i="0" u="none" strike="noStrike" cap="none" baseline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rPr>
              <a:t>A good role model</a:t>
            </a:r>
          </a:p>
          <a:p>
            <a:pPr marL="914400" marR="0" lvl="1" indent="-34290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○"/>
            </a:pPr>
            <a:r>
              <a:rPr lang="en" sz="1700" b="0" i="0" u="none" strike="noStrike" cap="none" baseline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rPr>
              <a:t>A coordinator of people and resources</a:t>
            </a:r>
          </a:p>
          <a:p>
            <a:pPr marL="914400" marR="0" lvl="1" indent="-34290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○"/>
            </a:pPr>
            <a:r>
              <a:rPr lang="en" sz="1700" b="0" i="0" u="none" strike="noStrike" cap="none" baseline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rPr>
              <a:t>Someone who can support different types of learners</a:t>
            </a:r>
          </a:p>
          <a:p>
            <a:pPr marL="914400" marR="0" lvl="1" indent="-34290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○"/>
            </a:pPr>
            <a:r>
              <a:rPr lang="en" sz="1700" b="0" i="0" u="none" strike="noStrike" cap="none" baseline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rPr>
              <a:t>Someone responsible for the well-being of the students</a:t>
            </a:r>
          </a:p>
          <a:p>
            <a:pPr marL="914400" marR="0" lvl="1" indent="-342900" algn="l" rtl="0">
              <a:lnSpc>
                <a:spcPct val="100000"/>
              </a:lnSpc>
              <a:spcBef>
                <a:spcPts val="1300"/>
              </a:spcBef>
              <a:spcAft>
                <a:spcPts val="800"/>
              </a:spcAft>
              <a:buClr>
                <a:schemeClr val="dk1"/>
              </a:buClr>
              <a:buSzPct val="100000"/>
              <a:buFont typeface="Arial"/>
              <a:buChar char="○"/>
            </a:pPr>
            <a:r>
              <a:rPr lang="en" sz="1700" b="0" i="0" u="none" strike="noStrike" cap="none" baseline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rPr>
              <a:t>Someone guiding and supporting children</a:t>
            </a:r>
          </a:p>
        </p:txBody>
      </p:sp>
      <p:sp>
        <p:nvSpPr>
          <p:cNvPr id="137" name="Shape 137"/>
          <p:cNvSpPr txBox="1">
            <a:spLocks noGrp="1"/>
          </p:cNvSpPr>
          <p:nvPr>
            <p:ph type="sldNum" idx="12"/>
          </p:nvPr>
        </p:nvSpPr>
        <p:spPr>
          <a:xfrm>
            <a:off x="8556789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10</a:t>
            </a:fld>
            <a:endParaRPr lang="en" sz="1300" b="0" i="0" u="none" strike="noStrike" cap="none" baseline="0">
              <a:solidFill>
                <a:schemeClr val="dk2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Shape 142"/>
          <p:cNvSpPr txBox="1">
            <a:spLocks noGrp="1"/>
          </p:cNvSpPr>
          <p:nvPr>
            <p:ph type="title"/>
          </p:nvPr>
        </p:nvSpPr>
        <p:spPr>
          <a:xfrm>
            <a:off x="457200" y="205977"/>
            <a:ext cx="8229600" cy="114149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lang="en" sz="48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  <a:rtl val="0"/>
              </a:rPr>
              <a:t>Identifying Expectations</a:t>
            </a:r>
          </a:p>
        </p:txBody>
      </p:sp>
      <p:sp>
        <p:nvSpPr>
          <p:cNvPr id="143" name="Shape 143"/>
          <p:cNvSpPr txBox="1"/>
          <p:nvPr/>
        </p:nvSpPr>
        <p:spPr>
          <a:xfrm>
            <a:off x="241975" y="1837825"/>
            <a:ext cx="8229600" cy="18230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457200" lvl="0" indent="-406400" rtl="0">
              <a:spcBef>
                <a:spcPts val="0"/>
              </a:spcBef>
              <a:buClr>
                <a:schemeClr val="dk1"/>
              </a:buClr>
              <a:buSzPct val="100000"/>
              <a:buFont typeface="Times New Roman"/>
              <a:buAutoNum type="arabicPeriod"/>
            </a:pPr>
            <a:r>
              <a:rPr lang="en" sz="2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What do students in your classroom expect of you?</a:t>
            </a:r>
          </a:p>
          <a:p>
            <a:pPr marL="457200" lvl="0" indent="-406400" rtl="0">
              <a:spcBef>
                <a:spcPts val="0"/>
              </a:spcBef>
              <a:buClr>
                <a:schemeClr val="dk1"/>
              </a:buClr>
              <a:buSzPct val="100000"/>
              <a:buFont typeface="Times New Roman"/>
              <a:buAutoNum type="arabicPeriod"/>
            </a:pPr>
            <a:r>
              <a:rPr lang="en" sz="2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What does the leader of the school expect of you?</a:t>
            </a:r>
          </a:p>
          <a:p>
            <a:pPr marL="457200" lvl="0" indent="-406400" rtl="0">
              <a:spcBef>
                <a:spcPts val="0"/>
              </a:spcBef>
              <a:buClr>
                <a:schemeClr val="dk1"/>
              </a:buClr>
              <a:buSzPct val="100000"/>
              <a:buFont typeface="Times New Roman"/>
              <a:buAutoNum type="arabicPeriod"/>
            </a:pPr>
            <a:r>
              <a:rPr lang="en" sz="2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What do parents in the community expect of you?</a:t>
            </a:r>
          </a:p>
        </p:txBody>
      </p:sp>
      <p:sp>
        <p:nvSpPr>
          <p:cNvPr id="144" name="Shape 144"/>
          <p:cNvSpPr txBox="1">
            <a:spLocks noGrp="1"/>
          </p:cNvSpPr>
          <p:nvPr>
            <p:ph type="sldNum" idx="12"/>
          </p:nvPr>
        </p:nvSpPr>
        <p:spPr>
          <a:xfrm>
            <a:off x="8556789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11</a:t>
            </a:fld>
            <a:endParaRPr lang="en" sz="1300" b="0" i="0" u="none" strike="noStrike" cap="none" baseline="0">
              <a:solidFill>
                <a:schemeClr val="dk2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9" name="Shape 14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200150" y="381000"/>
            <a:ext cx="6743700" cy="4381500"/>
          </a:xfrm>
          <a:prstGeom prst="rect">
            <a:avLst/>
          </a:prstGeom>
          <a:noFill/>
          <a:ln>
            <a:noFill/>
          </a:ln>
        </p:spPr>
      </p:pic>
      <p:sp>
        <p:nvSpPr>
          <p:cNvPr id="150" name="Shape 150"/>
          <p:cNvSpPr txBox="1">
            <a:spLocks noGrp="1"/>
          </p:cNvSpPr>
          <p:nvPr>
            <p:ph type="sldNum" idx="12"/>
          </p:nvPr>
        </p:nvSpPr>
        <p:spPr>
          <a:xfrm>
            <a:off x="8556789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12</a:t>
            </a:fld>
            <a:endParaRPr lang="en" sz="1300" b="0" i="0" u="none" strike="noStrike" cap="none" baseline="0">
              <a:solidFill>
                <a:schemeClr val="dk2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5" name="Shape 15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14400" y="116925"/>
            <a:ext cx="7372351" cy="4909625"/>
          </a:xfrm>
          <a:prstGeom prst="rect">
            <a:avLst/>
          </a:prstGeom>
          <a:noFill/>
          <a:ln>
            <a:noFill/>
          </a:ln>
        </p:spPr>
      </p:pic>
      <p:sp>
        <p:nvSpPr>
          <p:cNvPr id="156" name="Shape 156"/>
          <p:cNvSpPr txBox="1">
            <a:spLocks noGrp="1"/>
          </p:cNvSpPr>
          <p:nvPr>
            <p:ph type="sldNum" idx="12"/>
          </p:nvPr>
        </p:nvSpPr>
        <p:spPr>
          <a:xfrm>
            <a:off x="8556789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13</a:t>
            </a:fld>
            <a:endParaRPr lang="en" sz="1300" b="0" i="0" u="none" strike="noStrike" cap="none" baseline="0">
              <a:solidFill>
                <a:schemeClr val="dk2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Shape 161"/>
          <p:cNvSpPr txBox="1">
            <a:spLocks noGrp="1"/>
          </p:cNvSpPr>
          <p:nvPr>
            <p:ph type="title"/>
          </p:nvPr>
        </p:nvSpPr>
        <p:spPr>
          <a:xfrm>
            <a:off x="457200" y="205977"/>
            <a:ext cx="8229600" cy="114149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lang="en" sz="48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  <a:rtl val="0"/>
              </a:rPr>
              <a:t>Teacher Motivation</a:t>
            </a:r>
          </a:p>
        </p:txBody>
      </p:sp>
      <p:graphicFrame>
        <p:nvGraphicFramePr>
          <p:cNvPr id="162" name="Shape 162"/>
          <p:cNvGraphicFramePr/>
          <p:nvPr/>
        </p:nvGraphicFramePr>
        <p:xfrm>
          <a:off x="952500" y="1699075"/>
          <a:ext cx="7239000" cy="3146350"/>
        </p:xfrm>
        <a:graphic>
          <a:graphicData uri="http://schemas.openxmlformats.org/drawingml/2006/table">
            <a:tbl>
              <a:tblPr>
                <a:noFill/>
                <a:tableStyleId>{562A8971-399A-493F-963B-E48E970DF9BD}</a:tableStyleId>
              </a:tblPr>
              <a:tblGrid>
                <a:gridCol w="3619500"/>
                <a:gridCol w="3619500"/>
              </a:tblGrid>
              <a:tr h="587225">
                <a:tc gridSpan="2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Arial"/>
                        <a:buNone/>
                      </a:pPr>
                      <a:r>
                        <a:rPr lang="en" sz="2400" u="none" strike="noStrike" cap="none" baseline="0">
                          <a:rtl val="0"/>
                        </a:rPr>
                        <a:t>School-related factors that…</a:t>
                      </a:r>
                    </a:p>
                  </a:txBody>
                  <a:tcPr marL="91425" marR="91425" marT="91425" marB="91425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87225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Arial"/>
                        <a:buNone/>
                      </a:pPr>
                      <a:r>
                        <a:rPr lang="en" sz="1400" b="1" u="none" strike="noStrike" cap="none" baseline="0">
                          <a:rtl val="0"/>
                        </a:rPr>
                        <a:t>Encourage</a:t>
                      </a:r>
                      <a:r>
                        <a:rPr lang="en" sz="1400" u="none" strike="noStrike" cap="none" baseline="0">
                          <a:rtl val="0"/>
                        </a:rPr>
                        <a:t> Teachers </a:t>
                      </a: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Arial"/>
                        <a:buNone/>
                      </a:pPr>
                      <a:r>
                        <a:rPr lang="en" sz="1400" b="1" u="none" strike="noStrike" cap="none" baseline="0">
                          <a:solidFill>
                            <a:schemeClr val="dk1"/>
                          </a:solidFill>
                          <a:rtl val="0"/>
                        </a:rPr>
                        <a:t>Discourage </a:t>
                      </a:r>
                      <a:r>
                        <a:rPr lang="en" sz="1400" u="none" strike="noStrike" cap="none" baseline="0">
                          <a:solidFill>
                            <a:schemeClr val="dk1"/>
                          </a:solidFill>
                          <a:rtl val="0"/>
                        </a:rPr>
                        <a:t>Teachers </a:t>
                      </a:r>
                      <a:r>
                        <a:rPr lang="en" sz="1400" u="none" strike="noStrike" cap="none" baseline="0">
                          <a:rtl val="0"/>
                        </a:rPr>
                        <a:t> </a:t>
                      </a:r>
                    </a:p>
                  </a:txBody>
                  <a:tcPr marL="91425" marR="91425" marT="91425" marB="91425"/>
                </a:tc>
              </a:tr>
              <a:tr h="1971900">
                <a:tc>
                  <a:txBody>
                    <a:bodyPr/>
                    <a:lstStyle/>
                    <a:p>
                      <a:pPr marL="457200" marR="0" lvl="0" indent="-31750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100000"/>
                        <a:buFont typeface="Arial"/>
                        <a:buChar char="●"/>
                      </a:pPr>
                      <a:r>
                        <a:rPr lang="en" sz="1400" u="none" strike="noStrike" cap="none" baseline="0">
                          <a:rtl val="0"/>
                        </a:rPr>
                        <a:t>Student success</a:t>
                      </a: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457200" marR="0" lvl="0" indent="-31750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100000"/>
                        <a:buFont typeface="Arial"/>
                        <a:buChar char="●"/>
                      </a:pPr>
                      <a:r>
                        <a:rPr lang="en" sz="1400" u="none" strike="noStrike" cap="none" baseline="0">
                          <a:rtl val="0"/>
                        </a:rPr>
                        <a:t>Limited resources </a:t>
                      </a:r>
                    </a:p>
                  </a:txBody>
                  <a:tcPr marL="91425" marR="91425" marT="91425" marB="91425"/>
                </a:tc>
              </a:tr>
            </a:tbl>
          </a:graphicData>
        </a:graphic>
      </p:graphicFrame>
      <p:sp>
        <p:nvSpPr>
          <p:cNvPr id="163" name="Shape 163"/>
          <p:cNvSpPr txBox="1">
            <a:spLocks noGrp="1"/>
          </p:cNvSpPr>
          <p:nvPr>
            <p:ph type="sldNum" idx="12"/>
          </p:nvPr>
        </p:nvSpPr>
        <p:spPr>
          <a:xfrm>
            <a:off x="8556789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14</a:t>
            </a:fld>
            <a:endParaRPr lang="en" sz="1300" b="0" i="0" u="none" strike="noStrike" cap="none" baseline="0">
              <a:solidFill>
                <a:schemeClr val="dk2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Shape 168"/>
          <p:cNvSpPr txBox="1">
            <a:spLocks noGrp="1"/>
          </p:cNvSpPr>
          <p:nvPr>
            <p:ph type="title"/>
          </p:nvPr>
        </p:nvSpPr>
        <p:spPr>
          <a:xfrm>
            <a:off x="457200" y="205977"/>
            <a:ext cx="8229600" cy="114149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lang="en" sz="48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  <a:rtl val="0"/>
              </a:rPr>
              <a:t>Individual Goal Setting</a:t>
            </a:r>
          </a:p>
        </p:txBody>
      </p:sp>
      <p:sp>
        <p:nvSpPr>
          <p:cNvPr id="169" name="Shape 169"/>
          <p:cNvSpPr txBox="1">
            <a:spLocks noGrp="1"/>
          </p:cNvSpPr>
          <p:nvPr>
            <p:ph type="body" idx="1"/>
          </p:nvPr>
        </p:nvSpPr>
        <p:spPr>
          <a:xfrm>
            <a:off x="284450" y="1448175"/>
            <a:ext cx="8402400" cy="346529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457200" marR="0" lvl="0" indent="-355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AutoNum type="arabicPeriod"/>
            </a:pPr>
            <a:r>
              <a:rPr lang="en"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rPr>
              <a:t>What are some goals that you have for yourself as a teacher? Think about what kind of teacher you want to be.</a:t>
            </a:r>
          </a:p>
          <a:p>
            <a:pPr marL="1371600" marR="0" lvl="0" indent="-3556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-"/>
            </a:pPr>
            <a:r>
              <a:rPr lang="en" sz="2000" b="0" i="1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rPr>
              <a:t>What kind of relationship do you want to have with your students?</a:t>
            </a:r>
          </a:p>
          <a:p>
            <a:pPr marL="1371600" marR="0" lvl="0" indent="-3556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-"/>
            </a:pPr>
            <a:r>
              <a:rPr lang="en" sz="2000" b="0" i="1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rPr>
              <a:t>What skills or values do you want to teach your students?</a:t>
            </a:r>
          </a:p>
          <a:p>
            <a:pPr marR="0" lvl="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</a:endParaRPr>
          </a:p>
          <a:p>
            <a:pPr marL="457200" marR="0" lvl="0" indent="-3556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AutoNum type="arabicPeriod"/>
            </a:pPr>
            <a:r>
              <a:rPr lang="en"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rPr>
              <a:t>What do you need to do to achieve your goals? What kind of support will you need? </a:t>
            </a:r>
          </a:p>
        </p:txBody>
      </p:sp>
      <p:sp>
        <p:nvSpPr>
          <p:cNvPr id="170" name="Shape 170"/>
          <p:cNvSpPr txBox="1">
            <a:spLocks noGrp="1"/>
          </p:cNvSpPr>
          <p:nvPr>
            <p:ph type="sldNum" idx="12"/>
          </p:nvPr>
        </p:nvSpPr>
        <p:spPr>
          <a:xfrm>
            <a:off x="8556789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15</a:t>
            </a:fld>
            <a:endParaRPr lang="en" sz="1300" b="0" i="0" u="none" strike="noStrike" cap="none" baseline="0">
              <a:solidFill>
                <a:schemeClr val="dk2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7B7B7"/>
        </a:solidFill>
        <a:effectLst/>
      </p:bgPr>
    </p:bg>
    <p:spTree>
      <p:nvGrpSpPr>
        <p:cNvPr id="1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Shape 175"/>
          <p:cNvSpPr txBox="1">
            <a:spLocks noGrp="1"/>
          </p:cNvSpPr>
          <p:nvPr>
            <p:ph type="sldNum" idx="12"/>
          </p:nvPr>
        </p:nvSpPr>
        <p:spPr>
          <a:xfrm>
            <a:off x="8556789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16</a:t>
            </a:fld>
            <a:endParaRPr lang="en" sz="1300" b="0" i="0" u="none" strike="noStrike" cap="none" baseline="0">
              <a:solidFill>
                <a:schemeClr val="dk2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Shape 180"/>
          <p:cNvSpPr txBox="1">
            <a:spLocks noGrp="1"/>
          </p:cNvSpPr>
          <p:nvPr>
            <p:ph type="ctrTitle"/>
          </p:nvPr>
        </p:nvSpPr>
        <p:spPr>
          <a:xfrm>
            <a:off x="0" y="994850"/>
            <a:ext cx="8855400" cy="168419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en" sz="4800" b="1" i="0" u="none" strike="noStrike" cap="none" baseline="0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Module 1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en" sz="3600" b="1" i="0" u="none" strike="noStrike" cap="none" baseline="0" dirty="0" smtClean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Teacher</a:t>
            </a:r>
            <a:r>
              <a:rPr lang="en-US" sz="3600" b="1" i="0" u="none" strike="noStrike" cap="none" baseline="0" dirty="0" smtClean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’s</a:t>
            </a:r>
            <a:r>
              <a:rPr lang="en" sz="3600" b="1" i="0" u="none" strike="noStrike" cap="none" baseline="0" dirty="0" smtClean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 </a:t>
            </a:r>
            <a:r>
              <a:rPr lang="en" sz="3600" b="1" i="0" u="none" strike="noStrike" cap="none" baseline="0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Role and Well-being </a:t>
            </a:r>
          </a:p>
        </p:txBody>
      </p:sp>
      <p:sp>
        <p:nvSpPr>
          <p:cNvPr id="181" name="Shape 181"/>
          <p:cNvSpPr txBox="1">
            <a:spLocks noGrp="1"/>
          </p:cNvSpPr>
          <p:nvPr>
            <p:ph type="subTitle" idx="1"/>
          </p:nvPr>
        </p:nvSpPr>
        <p:spPr>
          <a:xfrm>
            <a:off x="0" y="3093350"/>
            <a:ext cx="8980200" cy="6647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25000"/>
              <a:buFont typeface="Arial"/>
              <a:buNone/>
            </a:pPr>
            <a:r>
              <a:rPr lang="en" sz="2400" b="1" i="0" u="none" strike="noStrike" cap="none" baseline="0" dirty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  <a:rtl val="0"/>
              </a:rPr>
              <a:t>Session 2: </a:t>
            </a:r>
            <a:r>
              <a:rPr lang="en" sz="2400" b="1" i="0" u="none" strike="noStrike" cap="none" baseline="0" dirty="0" smtClean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  <a:rtl val="0"/>
              </a:rPr>
              <a:t>Code </a:t>
            </a:r>
            <a:r>
              <a:rPr lang="en" sz="2400" b="1" i="0" u="none" strike="noStrike" cap="none" baseline="0" dirty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  <a:rtl val="0"/>
              </a:rPr>
              <a:t>of Conduct</a:t>
            </a:r>
          </a:p>
        </p:txBody>
      </p:sp>
      <p:sp>
        <p:nvSpPr>
          <p:cNvPr id="182" name="Shape 182"/>
          <p:cNvSpPr txBox="1">
            <a:spLocks noGrp="1"/>
          </p:cNvSpPr>
          <p:nvPr>
            <p:ph type="sldNum" idx="12"/>
          </p:nvPr>
        </p:nvSpPr>
        <p:spPr>
          <a:xfrm>
            <a:off x="8556789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17</a:t>
            </a:fld>
            <a:endParaRPr lang="en" sz="1300" b="0" i="0" u="none" strike="noStrike" cap="none" baseline="0">
              <a:solidFill>
                <a:schemeClr val="dk2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Shape 187"/>
          <p:cNvSpPr txBox="1">
            <a:spLocks noGrp="1"/>
          </p:cNvSpPr>
          <p:nvPr>
            <p:ph type="title"/>
          </p:nvPr>
        </p:nvSpPr>
        <p:spPr>
          <a:xfrm>
            <a:off x="457200" y="205977"/>
            <a:ext cx="8229600" cy="114149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lang="en" sz="4800" b="1" i="0" u="none" strike="noStrike" cap="none" baseline="0" dirty="0" smtClean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  <a:rtl val="0"/>
              </a:rPr>
              <a:t>Objectives</a:t>
            </a:r>
            <a:endParaRPr lang="en" sz="4800" b="1" i="0" u="none" strike="noStrike" cap="none" baseline="0" dirty="0">
              <a:solidFill>
                <a:schemeClr val="lt1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  <p:sp>
        <p:nvSpPr>
          <p:cNvPr id="188" name="Shape 188"/>
          <p:cNvSpPr txBox="1">
            <a:spLocks noGrp="1"/>
          </p:cNvSpPr>
          <p:nvPr>
            <p:ph type="body" idx="1"/>
          </p:nvPr>
        </p:nvSpPr>
        <p:spPr>
          <a:xfrm>
            <a:off x="733250" y="1869675"/>
            <a:ext cx="7565099" cy="288017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457200" marR="0" lvl="0" indent="-3683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 sz="2400" b="0" i="0" u="none" strike="noStrike" cap="none" baseline="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  <a:rtl val="0"/>
              </a:rPr>
              <a:t>Explain the legal and ethical importance of the Code of </a:t>
            </a:r>
            <a:r>
              <a:rPr lang="en" sz="2400" b="0" i="0" u="none" strike="noStrike" cap="none" baseline="0" dirty="0" smtClean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  <a:rtl val="0"/>
              </a:rPr>
              <a:t>Conduct</a:t>
            </a:r>
            <a:r>
              <a:rPr lang="en-US" sz="2400" b="0" i="0" u="none" strike="noStrike" cap="none" baseline="0" dirty="0" smtClean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  <a:rtl val="0"/>
              </a:rPr>
              <a:t>.</a:t>
            </a:r>
            <a:endParaRPr lang="en" sz="2400" b="0" i="0" u="none" strike="noStrike" cap="none" baseline="0" dirty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  <a:rtl val="0"/>
            </a:endParaRPr>
          </a:p>
          <a:p>
            <a:pPr marL="457200" marR="0" lvl="0" indent="-3683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 sz="2400" b="0" i="0" u="none" strike="noStrike" cap="none" baseline="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  <a:rtl val="0"/>
              </a:rPr>
              <a:t>Describe the role of the Code of Conduct to protect teachers and </a:t>
            </a:r>
            <a:r>
              <a:rPr lang="en" sz="2400" b="0" i="0" u="none" strike="noStrike" cap="none" baseline="0" dirty="0" smtClean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  <a:rtl val="0"/>
              </a:rPr>
              <a:t>students</a:t>
            </a:r>
            <a:r>
              <a:rPr lang="en-US" sz="2400" b="0" i="0" u="none" strike="noStrike" cap="none" baseline="0" dirty="0" smtClean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  <a:rtl val="0"/>
              </a:rPr>
              <a:t>.</a:t>
            </a:r>
            <a:endParaRPr lang="en" sz="2400" b="0" i="0" u="none" strike="noStrike" cap="none" baseline="0" dirty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  <a:rtl val="0"/>
            </a:endParaRPr>
          </a:p>
          <a:p>
            <a:pPr marL="457200" marR="0" lvl="0" indent="-3683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●"/>
            </a:pPr>
            <a:r>
              <a:rPr lang="en" sz="2400" b="0" i="0" u="none" strike="noStrike" cap="none" baseline="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  <a:rtl val="0"/>
              </a:rPr>
              <a:t>Explain the consequences of violating the </a:t>
            </a:r>
            <a:r>
              <a:rPr lang="en-US" sz="2400" b="0" i="0" u="none" strike="noStrike" cap="none" baseline="0" dirty="0" smtClean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  <a:rtl val="0"/>
              </a:rPr>
              <a:t>C</a:t>
            </a:r>
            <a:r>
              <a:rPr lang="en" sz="2400" b="0" i="0" u="none" strike="noStrike" cap="none" baseline="0" dirty="0" smtClean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  <a:rtl val="0"/>
              </a:rPr>
              <a:t>ode </a:t>
            </a:r>
            <a:r>
              <a:rPr lang="en" sz="2400" b="0" i="0" u="none" strike="noStrike" cap="none" baseline="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  <a:rtl val="0"/>
              </a:rPr>
              <a:t>of </a:t>
            </a:r>
            <a:r>
              <a:rPr lang="en-US" sz="24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</a:t>
            </a:r>
            <a:r>
              <a:rPr lang="en" sz="2400" b="0" i="0" u="none" strike="noStrike" cap="none" baseline="0" dirty="0" smtClean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  <a:rtl val="0"/>
              </a:rPr>
              <a:t>onduct</a:t>
            </a:r>
            <a:r>
              <a:rPr lang="en-US" sz="24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.</a:t>
            </a:r>
            <a:endParaRPr lang="en" sz="2400" b="0" i="0" u="none" strike="noStrike" cap="none" baseline="0" dirty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  <a:rtl val="0"/>
            </a:endParaRPr>
          </a:p>
          <a:p>
            <a:pPr marL="457200" marR="0" lvl="0" indent="-3683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 sz="2400" b="0" i="0" u="none" strike="noStrike" cap="none" baseline="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  <a:rtl val="0"/>
              </a:rPr>
              <a:t>Describe the procedures for reporting </a:t>
            </a:r>
            <a:r>
              <a:rPr lang="en" sz="2400" b="0" i="0" u="none" strike="noStrike" cap="none" baseline="0" dirty="0" smtClean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  <a:rtl val="0"/>
              </a:rPr>
              <a:t>misconduct</a:t>
            </a:r>
            <a:r>
              <a:rPr lang="en-US" sz="2400" b="0" i="0" u="none" strike="noStrike" cap="none" baseline="0" dirty="0" smtClean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  <a:rtl val="0"/>
              </a:rPr>
              <a:t>.</a:t>
            </a:r>
            <a:endParaRPr lang="en" sz="2400" b="0" i="0" u="none" strike="noStrike" cap="none" baseline="0" dirty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  <a:rtl val="0"/>
            </a:endParaRPr>
          </a:p>
        </p:txBody>
      </p:sp>
      <p:sp>
        <p:nvSpPr>
          <p:cNvPr id="189" name="Shape 189"/>
          <p:cNvSpPr txBox="1">
            <a:spLocks noGrp="1"/>
          </p:cNvSpPr>
          <p:nvPr>
            <p:ph type="sldNum" idx="12"/>
          </p:nvPr>
        </p:nvSpPr>
        <p:spPr>
          <a:xfrm>
            <a:off x="8556789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18</a:t>
            </a:fld>
            <a:endParaRPr lang="en" sz="1300" b="0" i="0" u="none" strike="noStrike" cap="none" baseline="0">
              <a:solidFill>
                <a:schemeClr val="dk2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48450" y="1533774"/>
            <a:ext cx="838990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1" dirty="0" smtClean="0"/>
              <a:t>By the end of this session you will be able to:</a:t>
            </a:r>
            <a:endParaRPr lang="en-US" sz="2400" b="1" i="1" dirty="0"/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Shape 194"/>
          <p:cNvSpPr txBox="1">
            <a:spLocks noGrp="1"/>
          </p:cNvSpPr>
          <p:nvPr>
            <p:ph type="title"/>
          </p:nvPr>
        </p:nvSpPr>
        <p:spPr>
          <a:xfrm>
            <a:off x="457200" y="205977"/>
            <a:ext cx="8229600" cy="114149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lang="en" sz="3600" b="1" i="0" u="none" strike="noStrike" cap="none" baseline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  <a:rtl val="0"/>
              </a:rPr>
              <a:t>Education and </a:t>
            </a:r>
            <a:r>
              <a:rPr lang="en" sz="3600" b="1">
                <a:solidFill>
                  <a:srgbClr val="FFFFFF"/>
                </a:solidFill>
                <a:rtl val="0"/>
              </a:rPr>
              <a:t>t</a:t>
            </a:r>
            <a:r>
              <a:rPr lang="en" sz="3600" b="1" i="0" u="none" strike="noStrike" cap="none" baseline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  <a:rtl val="0"/>
              </a:rPr>
              <a:t>he </a:t>
            </a:r>
            <a:r>
              <a:rPr lang="en" sz="3600" b="1">
                <a:solidFill>
                  <a:srgbClr val="FFFFFF"/>
                </a:solidFill>
                <a:rtl val="0"/>
              </a:rPr>
              <a:t>c</a:t>
            </a:r>
            <a:r>
              <a:rPr lang="en" sz="3600" b="1" i="0" u="none" strike="noStrike" cap="none" baseline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  <a:rtl val="0"/>
              </a:rPr>
              <a:t>ommunity</a:t>
            </a:r>
          </a:p>
        </p:txBody>
      </p:sp>
      <p:sp>
        <p:nvSpPr>
          <p:cNvPr id="196" name="Shape 196"/>
          <p:cNvSpPr txBox="1">
            <a:spLocks noGrp="1"/>
          </p:cNvSpPr>
          <p:nvPr>
            <p:ph type="sldNum" idx="12"/>
          </p:nvPr>
        </p:nvSpPr>
        <p:spPr>
          <a:xfrm>
            <a:off x="8556789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19</a:t>
            </a:fld>
            <a:endParaRPr lang="en" sz="1400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  <p:sp>
        <p:nvSpPr>
          <p:cNvPr id="197" name="Shape 197"/>
          <p:cNvSpPr/>
          <p:nvPr/>
        </p:nvSpPr>
        <p:spPr>
          <a:xfrm>
            <a:off x="2795425" y="2385825"/>
            <a:ext cx="3747598" cy="1638300"/>
          </a:xfrm>
          <a:prstGeom prst="ellipse">
            <a:avLst/>
          </a:prstGeom>
          <a:solidFill>
            <a:schemeClr val="lt2"/>
          </a:solidFill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Times New Roman"/>
              <a:buNone/>
            </a:pPr>
            <a:r>
              <a:rPr lang="en" sz="2000" b="1" i="0" u="none" strike="noStrike" cap="none" baseline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  <a:rtl val="0"/>
              </a:rPr>
              <a:t>Dangerous/Ineffective Education</a:t>
            </a:r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Shape 41"/>
          <p:cNvSpPr txBox="1">
            <a:spLocks noGrp="1"/>
          </p:cNvSpPr>
          <p:nvPr>
            <p:ph type="ctrTitle"/>
          </p:nvPr>
        </p:nvSpPr>
        <p:spPr>
          <a:xfrm>
            <a:off x="228600" y="950900"/>
            <a:ext cx="9144000" cy="168419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en" sz="4800" b="1" i="0" u="none" strike="noStrike" cap="none" baseline="0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Module 1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en" sz="3600" b="1" i="0" u="none" strike="noStrike" cap="none" baseline="0" dirty="0" smtClean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Teacher</a:t>
            </a:r>
            <a:r>
              <a:rPr lang="en-US" sz="3600" b="1" i="0" u="none" strike="noStrike" cap="none" baseline="0" dirty="0" smtClean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’s</a:t>
            </a:r>
            <a:r>
              <a:rPr lang="en" sz="3600" b="1" i="0" u="none" strike="noStrike" cap="none" baseline="0" dirty="0" smtClean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 </a:t>
            </a:r>
            <a:r>
              <a:rPr lang="en" sz="3600" b="1" i="0" u="none" strike="noStrike" cap="none" baseline="0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Role and Well-being </a:t>
            </a:r>
          </a:p>
        </p:txBody>
      </p:sp>
      <p:sp>
        <p:nvSpPr>
          <p:cNvPr id="42" name="Shape 42"/>
          <p:cNvSpPr txBox="1">
            <a:spLocks noGrp="1"/>
          </p:cNvSpPr>
          <p:nvPr>
            <p:ph type="subTitle" idx="1"/>
          </p:nvPr>
        </p:nvSpPr>
        <p:spPr>
          <a:xfrm>
            <a:off x="90378" y="3093350"/>
            <a:ext cx="9070200" cy="7124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25000"/>
              <a:buFont typeface="Arial"/>
              <a:buNone/>
            </a:pPr>
            <a:r>
              <a:rPr lang="en" sz="2400" b="1" i="0" u="none" strike="noStrike" cap="none" baseline="0" dirty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  <a:rtl val="0"/>
              </a:rPr>
              <a:t>Session 1: </a:t>
            </a:r>
            <a:r>
              <a:rPr lang="en-US" sz="2400" b="1" i="0" u="none" strike="noStrike" cap="none" baseline="0" dirty="0" smtClean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  <a:rtl val="0"/>
              </a:rPr>
              <a:t>The Role</a:t>
            </a:r>
            <a:r>
              <a:rPr lang="en-US" sz="2400" b="1" i="0" u="none" strike="noStrike" cap="none" dirty="0" smtClean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  <a:rtl val="0"/>
              </a:rPr>
              <a:t> of the Teacher in the School and the Community</a:t>
            </a:r>
            <a:endParaRPr lang="en" sz="2400" b="1" i="0" u="none" strike="noStrike" cap="none" baseline="0" dirty="0">
              <a:solidFill>
                <a:schemeClr val="lt2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  <p:sp>
        <p:nvSpPr>
          <p:cNvPr id="43" name="Shape 43"/>
          <p:cNvSpPr txBox="1">
            <a:spLocks noGrp="1"/>
          </p:cNvSpPr>
          <p:nvPr>
            <p:ph type="sldNum" idx="12"/>
          </p:nvPr>
        </p:nvSpPr>
        <p:spPr>
          <a:xfrm>
            <a:off x="8556789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2</a:t>
            </a:fld>
            <a:endParaRPr lang="en" sz="1300" b="0" i="0" u="none" strike="noStrike" cap="none" baseline="0">
              <a:solidFill>
                <a:schemeClr val="dk2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Shape 202"/>
          <p:cNvSpPr txBox="1">
            <a:spLocks noGrp="1"/>
          </p:cNvSpPr>
          <p:nvPr>
            <p:ph type="title"/>
          </p:nvPr>
        </p:nvSpPr>
        <p:spPr>
          <a:xfrm>
            <a:off x="457200" y="205977"/>
            <a:ext cx="8229600" cy="114149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lang="en" sz="3600" b="1" i="0" u="none" strike="noStrike" cap="none" baseline="0" dirty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  <a:rtl val="0"/>
              </a:rPr>
              <a:t>Education and the community</a:t>
            </a:r>
          </a:p>
        </p:txBody>
      </p:sp>
      <p:sp>
        <p:nvSpPr>
          <p:cNvPr id="203" name="Shape 203"/>
          <p:cNvSpPr txBox="1">
            <a:spLocks noGrp="1"/>
          </p:cNvSpPr>
          <p:nvPr>
            <p:ph type="body" idx="1"/>
          </p:nvPr>
        </p:nvSpPr>
        <p:spPr>
          <a:xfrm>
            <a:off x="457200" y="1460499"/>
            <a:ext cx="8229600" cy="34652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" sz="3000" b="0" i="0" u="none" strike="noStrike" cap="none" baseline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  <a:rtl val="0"/>
              </a:rPr>
              <a:t>1.  What challenges are beyond the control of the teacher? 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" sz="3000" b="0" i="0" u="none" strike="noStrike" cap="none" baseline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  <a:rtl val="0"/>
              </a:rPr>
              <a:t>2. What challenges can the teacher control or influence?</a:t>
            </a:r>
          </a:p>
        </p:txBody>
      </p:sp>
      <p:sp>
        <p:nvSpPr>
          <p:cNvPr id="204" name="Shape 204"/>
          <p:cNvSpPr txBox="1">
            <a:spLocks noGrp="1"/>
          </p:cNvSpPr>
          <p:nvPr>
            <p:ph type="sldNum" idx="12"/>
          </p:nvPr>
        </p:nvSpPr>
        <p:spPr>
          <a:xfrm>
            <a:off x="8556789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20</a:t>
            </a:fld>
            <a:endParaRPr lang="en" sz="1400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Shape 209"/>
          <p:cNvSpPr txBox="1">
            <a:spLocks noGrp="1"/>
          </p:cNvSpPr>
          <p:nvPr>
            <p:ph type="title"/>
          </p:nvPr>
        </p:nvSpPr>
        <p:spPr>
          <a:xfrm>
            <a:off x="135725" y="230702"/>
            <a:ext cx="8771170" cy="114149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lang="en-US" sz="3600" b="1" dirty="0" smtClean="0">
                <a:solidFill>
                  <a:schemeClr val="lt1"/>
                </a:solidFill>
              </a:rPr>
              <a:t>Examples</a:t>
            </a:r>
            <a:r>
              <a:rPr lang="en" sz="3600" b="1" i="0" u="none" strike="noStrike" cap="none" baseline="0" dirty="0" smtClean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  <a:rtl val="0"/>
              </a:rPr>
              <a:t> </a:t>
            </a:r>
            <a:r>
              <a:rPr lang="en" sz="3600" b="1" i="0" u="none" strike="noStrike" cap="none" baseline="0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  <a:rtl val="0"/>
              </a:rPr>
              <a:t>of Misconduct in Education</a:t>
            </a:r>
          </a:p>
        </p:txBody>
      </p:sp>
      <p:sp>
        <p:nvSpPr>
          <p:cNvPr id="210" name="Shape 210"/>
          <p:cNvSpPr txBox="1"/>
          <p:nvPr/>
        </p:nvSpPr>
        <p:spPr>
          <a:xfrm>
            <a:off x="457200" y="1665050"/>
            <a:ext cx="8159100" cy="27975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457200" lvl="0" indent="-406400" rtl="0">
              <a:spcBef>
                <a:spcPts val="0"/>
              </a:spcBef>
              <a:buClr>
                <a:schemeClr val="dk1"/>
              </a:buClr>
              <a:buSzPct val="100000"/>
              <a:buFont typeface="Times New Roman"/>
              <a:buAutoNum type="arabicPeriod"/>
            </a:pPr>
            <a:r>
              <a:rPr lang="en" sz="28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Which of these offences are more serious? Why?</a:t>
            </a:r>
          </a:p>
          <a:p>
            <a:pPr marL="457200" lvl="0" indent="-406400" rtl="0">
              <a:spcBef>
                <a:spcPts val="0"/>
              </a:spcBef>
              <a:buClr>
                <a:schemeClr val="dk1"/>
              </a:buClr>
              <a:buSzPct val="100000"/>
              <a:buFont typeface="Times New Roman"/>
              <a:buAutoNum type="arabicPeriod"/>
            </a:pPr>
            <a:r>
              <a:rPr lang="en" sz="28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What do you think are the most common problems in your community?</a:t>
            </a:r>
          </a:p>
          <a:p>
            <a:pPr marL="457200" lvl="0" indent="-406400" rtl="0">
              <a:spcBef>
                <a:spcPts val="0"/>
              </a:spcBef>
              <a:buClr>
                <a:schemeClr val="dk1"/>
              </a:buClr>
              <a:buSzPct val="100000"/>
              <a:buFont typeface="Times New Roman"/>
              <a:buAutoNum type="arabicPeriod"/>
            </a:pPr>
            <a:r>
              <a:rPr lang="en" sz="28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Are there any examples on the list that are not a problem for your school?</a:t>
            </a:r>
          </a:p>
        </p:txBody>
      </p:sp>
      <p:sp>
        <p:nvSpPr>
          <p:cNvPr id="211" name="Shape 211"/>
          <p:cNvSpPr txBox="1">
            <a:spLocks noGrp="1"/>
          </p:cNvSpPr>
          <p:nvPr>
            <p:ph type="sldNum" idx="12"/>
          </p:nvPr>
        </p:nvSpPr>
        <p:spPr>
          <a:xfrm>
            <a:off x="8556789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21</a:t>
            </a:fld>
            <a:endParaRPr lang="en" sz="1300" b="0" i="0" u="none" strike="noStrike" cap="none" baseline="0">
              <a:solidFill>
                <a:schemeClr val="dk2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Shape 216"/>
          <p:cNvSpPr txBox="1">
            <a:spLocks noGrp="1"/>
          </p:cNvSpPr>
          <p:nvPr>
            <p:ph type="title"/>
          </p:nvPr>
        </p:nvSpPr>
        <p:spPr>
          <a:xfrm>
            <a:off x="135750" y="205977"/>
            <a:ext cx="8229600" cy="114149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lang="en" sz="3600" b="1" i="0" u="none" strike="noStrike" cap="none" baseline="0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  <a:rtl val="0"/>
              </a:rPr>
              <a:t>Objectives of the Code of Conduct</a:t>
            </a:r>
          </a:p>
        </p:txBody>
      </p:sp>
      <p:sp>
        <p:nvSpPr>
          <p:cNvPr id="217" name="Shape 217"/>
          <p:cNvSpPr txBox="1">
            <a:spLocks noGrp="1"/>
          </p:cNvSpPr>
          <p:nvPr>
            <p:ph type="body" idx="1"/>
          </p:nvPr>
        </p:nvSpPr>
        <p:spPr>
          <a:xfrm>
            <a:off x="4495200" y="1407900"/>
            <a:ext cx="4191598" cy="3735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" sz="1200" b="1" i="1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rPr>
              <a:t>3. Guide and support teachers by</a:t>
            </a:r>
            <a:r>
              <a:rPr lang="en" sz="12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rPr>
              <a:t>: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" sz="12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rPr>
              <a:t>-providing guidance on how to make ethical decisions based on ethical awareness and reasoning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" sz="12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rPr>
              <a:t>-help teachers solve some of the ethical dilemmas they are confronted with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" sz="12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rPr>
              <a:t>-listing rules that can guide teachers in their everyday behavior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endParaRPr sz="12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  <a:rtl val="0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en" sz="1200" b="1" i="1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rPr>
              <a:t>4. Achieve and maintain a high degree of professionalism by</a:t>
            </a:r>
            <a:r>
              <a:rPr lang="en" sz="12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rPr>
              <a:t>: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en" sz="12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rPr>
              <a:t>-upholding the dignity and reputation of teachers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en" sz="12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rPr>
              <a:t>-promoting a professional identity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endParaRPr sz="12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  <a:rtl val="0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en" sz="1200" b="1" i="1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rPr>
              <a:t>5. Promote community trust and support for teachers by</a:t>
            </a:r>
            <a:r>
              <a:rPr lang="en" sz="12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rPr>
              <a:t>: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en" sz="12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rPr>
              <a:t>-making teachers accountable and listing their responsibilities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" sz="12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rPr>
              <a:t>-creating a positive image and conditions for teachers to work in</a:t>
            </a:r>
          </a:p>
        </p:txBody>
      </p:sp>
      <p:sp>
        <p:nvSpPr>
          <p:cNvPr id="218" name="Shape 218"/>
          <p:cNvSpPr txBox="1">
            <a:spLocks noGrp="1"/>
          </p:cNvSpPr>
          <p:nvPr>
            <p:ph type="sldNum" idx="12"/>
          </p:nvPr>
        </p:nvSpPr>
        <p:spPr>
          <a:xfrm>
            <a:off x="8556789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22</a:t>
            </a:fld>
            <a:endParaRPr lang="en" sz="1300" b="0" i="0" u="none" strike="noStrike" cap="none" baseline="0">
              <a:solidFill>
                <a:schemeClr val="dk2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  <p:sp>
        <p:nvSpPr>
          <p:cNvPr id="219" name="Shape 219"/>
          <p:cNvSpPr txBox="1"/>
          <p:nvPr/>
        </p:nvSpPr>
        <p:spPr>
          <a:xfrm>
            <a:off x="221100" y="1493175"/>
            <a:ext cx="4191598" cy="33261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" sz="1200" b="1" i="1" u="none" strike="noStrike" cap="none" baseline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rPr>
              <a:t>1. Protect students by</a:t>
            </a:r>
            <a:r>
              <a:rPr lang="en" sz="1200" b="1" i="0" u="none" strike="noStrike" cap="none" baseline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rPr>
              <a:t>: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" sz="1200" b="0" i="0" u="none" strike="noStrike" cap="none" baseline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rPr>
              <a:t>-protecting students from harm, discrimination, intimidation, harassment and/or humiliation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" sz="1200" b="0" i="0" u="none" strike="noStrike" cap="none" baseline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rPr>
              <a:t>-maintaining with integrity the teacher’s position of trust and authority with students without abusing that position of power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" sz="1200" b="0" i="0" u="none" strike="noStrike" cap="none" baseline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rPr>
              <a:t>-making clear the consequences of bad conduct for the teachers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" sz="1200" b="0" i="0" u="none" strike="noStrike" cap="none" baseline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rPr>
              <a:t>-making clear the rights of teachers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 sz="1200" b="0" i="0" u="none" strike="noStrike" cap="none" baseline="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  <a:rtl val="0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en" sz="1200" b="1" i="1" u="none" strike="noStrike" cap="none" baseline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rPr>
              <a:t>2. Protect teachers by</a:t>
            </a:r>
            <a:r>
              <a:rPr lang="en" sz="1200" b="1" i="0" u="none" strike="noStrike" cap="none" baseline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rPr>
              <a:t>: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en" sz="1200" b="0" i="0" u="none" strike="noStrike" cap="none" baseline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rPr>
              <a:t>-maintaining with integrity the teacher’s position of trust and authority with students without abusing that position of power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en" sz="1200" b="0" i="0" u="none" strike="noStrike" cap="none" baseline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rPr>
              <a:t>-making clear the consequences of bad conduct for the teachers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en" sz="1200" b="0" i="0" u="none" strike="noStrike" cap="none" baseline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rPr>
              <a:t>-making clear the rights of teachers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 sz="1200" b="0" i="0" u="none" strike="noStrike" cap="none" baseline="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  <a:rtl val="0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 sz="1400" b="0" i="0" u="none" strike="noStrike" cap="none" baseline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Shape 224"/>
          <p:cNvSpPr txBox="1">
            <a:spLocks noGrp="1"/>
          </p:cNvSpPr>
          <p:nvPr>
            <p:ph type="title"/>
          </p:nvPr>
        </p:nvSpPr>
        <p:spPr>
          <a:xfrm>
            <a:off x="457200" y="205977"/>
            <a:ext cx="8229600" cy="114149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lang="en" sz="32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  <a:rtl val="0"/>
              </a:rPr>
              <a:t>The </a:t>
            </a:r>
            <a:r>
              <a:rPr lang="en" sz="3200" b="1">
                <a:solidFill>
                  <a:schemeClr val="lt1"/>
                </a:solidFill>
                <a:rtl val="0"/>
              </a:rPr>
              <a:t>C</a:t>
            </a:r>
            <a:r>
              <a:rPr lang="en" sz="32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  <a:rtl val="0"/>
              </a:rPr>
              <a:t>onsequences of </a:t>
            </a:r>
            <a:r>
              <a:rPr lang="en" sz="3200" b="1">
                <a:solidFill>
                  <a:schemeClr val="lt1"/>
                </a:solidFill>
                <a:rtl val="0"/>
              </a:rPr>
              <a:t>V</a:t>
            </a:r>
            <a:r>
              <a:rPr lang="en" sz="32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  <a:rtl val="0"/>
              </a:rPr>
              <a:t>iolating the Code of Conduct</a:t>
            </a:r>
          </a:p>
        </p:txBody>
      </p:sp>
      <p:sp>
        <p:nvSpPr>
          <p:cNvPr id="225" name="Shape 225"/>
          <p:cNvSpPr txBox="1">
            <a:spLocks noGrp="1"/>
          </p:cNvSpPr>
          <p:nvPr>
            <p:ph type="body" idx="1"/>
          </p:nvPr>
        </p:nvSpPr>
        <p:spPr>
          <a:xfrm>
            <a:off x="457200" y="1460499"/>
            <a:ext cx="8229600" cy="34652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endParaRPr sz="1400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  <p:sp>
        <p:nvSpPr>
          <p:cNvPr id="226" name="Shape 226"/>
          <p:cNvSpPr txBox="1">
            <a:spLocks noGrp="1"/>
          </p:cNvSpPr>
          <p:nvPr>
            <p:ph type="sldNum" idx="12"/>
          </p:nvPr>
        </p:nvSpPr>
        <p:spPr>
          <a:xfrm>
            <a:off x="8556789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23</a:t>
            </a:fld>
            <a:endParaRPr lang="en" sz="1400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Shape 231"/>
          <p:cNvSpPr txBox="1">
            <a:spLocks noGrp="1"/>
          </p:cNvSpPr>
          <p:nvPr>
            <p:ph type="title"/>
          </p:nvPr>
        </p:nvSpPr>
        <p:spPr>
          <a:xfrm>
            <a:off x="457200" y="205977"/>
            <a:ext cx="8229600" cy="114149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lang="en" sz="32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  <a:rtl val="0"/>
              </a:rPr>
              <a:t>How to </a:t>
            </a:r>
            <a:r>
              <a:rPr lang="en" sz="3200" b="1">
                <a:solidFill>
                  <a:schemeClr val="lt1"/>
                </a:solidFill>
                <a:rtl val="0"/>
              </a:rPr>
              <a:t>R</a:t>
            </a:r>
            <a:r>
              <a:rPr lang="en" sz="32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  <a:rtl val="0"/>
              </a:rPr>
              <a:t>eport a </a:t>
            </a:r>
            <a:r>
              <a:rPr lang="en" sz="3200" b="1">
                <a:solidFill>
                  <a:schemeClr val="lt1"/>
                </a:solidFill>
                <a:rtl val="0"/>
              </a:rPr>
              <a:t>C</a:t>
            </a:r>
            <a:r>
              <a:rPr lang="en" sz="32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  <a:rtl val="0"/>
              </a:rPr>
              <a:t>omplaint</a:t>
            </a:r>
          </a:p>
        </p:txBody>
      </p:sp>
      <p:sp>
        <p:nvSpPr>
          <p:cNvPr id="232" name="Shape 232"/>
          <p:cNvSpPr txBox="1">
            <a:spLocks noGrp="1"/>
          </p:cNvSpPr>
          <p:nvPr>
            <p:ph type="body" idx="1"/>
          </p:nvPr>
        </p:nvSpPr>
        <p:spPr>
          <a:xfrm>
            <a:off x="457200" y="1460499"/>
            <a:ext cx="8229600" cy="34652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Clr>
                <a:schemeClr val="dk2"/>
              </a:buClr>
              <a:buFont typeface="Arial"/>
              <a:buNone/>
            </a:pPr>
            <a:endParaRPr sz="1400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  <p:sp>
        <p:nvSpPr>
          <p:cNvPr id="233" name="Shape 233"/>
          <p:cNvSpPr txBox="1">
            <a:spLocks noGrp="1"/>
          </p:cNvSpPr>
          <p:nvPr>
            <p:ph type="sldNum" idx="12"/>
          </p:nvPr>
        </p:nvSpPr>
        <p:spPr>
          <a:xfrm>
            <a:off x="8556789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24</a:t>
            </a:fld>
            <a:endParaRPr lang="en" sz="1300" b="0" i="0" u="none" strike="noStrike" cap="none" baseline="0">
              <a:solidFill>
                <a:schemeClr val="dk2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Shape 238"/>
          <p:cNvSpPr txBox="1">
            <a:spLocks noGrp="1"/>
          </p:cNvSpPr>
          <p:nvPr>
            <p:ph type="title"/>
          </p:nvPr>
        </p:nvSpPr>
        <p:spPr>
          <a:xfrm>
            <a:off x="247000" y="218352"/>
            <a:ext cx="8229600" cy="114149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lang="en" sz="30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  <a:rtl val="0"/>
              </a:rPr>
              <a:t>Who Has the Right to Register a Complaint?</a:t>
            </a:r>
          </a:p>
        </p:txBody>
      </p:sp>
      <p:sp>
        <p:nvSpPr>
          <p:cNvPr id="239" name="Shape 239"/>
          <p:cNvSpPr txBox="1">
            <a:spLocks noGrp="1"/>
          </p:cNvSpPr>
          <p:nvPr>
            <p:ph type="body" idx="1"/>
          </p:nvPr>
        </p:nvSpPr>
        <p:spPr>
          <a:xfrm>
            <a:off x="457200" y="1460499"/>
            <a:ext cx="8229600" cy="34652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en" sz="18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All educational stakeholders should have the right to register a complaint, including:</a:t>
            </a:r>
          </a:p>
          <a:p>
            <a:pPr marL="4572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Char char="-"/>
            </a:pPr>
            <a:r>
              <a:rPr lang="en" sz="18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pupils</a:t>
            </a:r>
          </a:p>
          <a:p>
            <a:pPr marL="4572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Char char="-"/>
            </a:pPr>
            <a:r>
              <a:rPr lang="en" sz="18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teachers</a:t>
            </a:r>
          </a:p>
          <a:p>
            <a:pPr marL="4572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Char char="-"/>
            </a:pPr>
            <a:r>
              <a:rPr lang="en" sz="18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parents or Parent Teacher Associations (PTAs)</a:t>
            </a:r>
          </a:p>
          <a:p>
            <a:pPr marL="4572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Char char="-"/>
            </a:pPr>
            <a:r>
              <a:rPr lang="en" sz="18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school principals</a:t>
            </a:r>
          </a:p>
          <a:p>
            <a:pPr marL="4572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Char char="-"/>
            </a:pPr>
            <a:r>
              <a:rPr lang="en" sz="18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head teachers</a:t>
            </a:r>
          </a:p>
          <a:p>
            <a:pPr marL="4572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Char char="-"/>
            </a:pPr>
            <a:r>
              <a:rPr lang="en" sz="18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non-teaching staff</a:t>
            </a:r>
          </a:p>
          <a:p>
            <a:pPr marL="4572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Char char="-"/>
            </a:pPr>
            <a:r>
              <a:rPr lang="en" sz="18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school board members</a:t>
            </a:r>
          </a:p>
          <a:p>
            <a:pPr marL="4572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Char char="-"/>
            </a:pPr>
            <a:r>
              <a:rPr lang="en" sz="18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administrative authorities</a:t>
            </a:r>
          </a:p>
        </p:txBody>
      </p:sp>
      <p:sp>
        <p:nvSpPr>
          <p:cNvPr id="240" name="Shape 240"/>
          <p:cNvSpPr txBox="1">
            <a:spLocks noGrp="1"/>
          </p:cNvSpPr>
          <p:nvPr>
            <p:ph type="sldNum" idx="12"/>
          </p:nvPr>
        </p:nvSpPr>
        <p:spPr>
          <a:xfrm>
            <a:off x="8556789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25</a:t>
            </a:fld>
            <a:endParaRPr lang="en" sz="1300" b="0" i="0" u="none" strike="noStrike" cap="none" baseline="0">
              <a:solidFill>
                <a:schemeClr val="dk2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Shape 245"/>
          <p:cNvSpPr txBox="1">
            <a:spLocks noGrp="1"/>
          </p:cNvSpPr>
          <p:nvPr>
            <p:ph type="title"/>
          </p:nvPr>
        </p:nvSpPr>
        <p:spPr>
          <a:xfrm>
            <a:off x="222275" y="205977"/>
            <a:ext cx="8229600" cy="114149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lang="en" sz="4800" b="1" i="0" u="none" strike="noStrike" cap="none" baseline="0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  <a:rtl val="0"/>
              </a:rPr>
              <a:t>How to Distribute the Code</a:t>
            </a:r>
          </a:p>
        </p:txBody>
      </p:sp>
      <p:sp>
        <p:nvSpPr>
          <p:cNvPr id="246" name="Shape 246"/>
          <p:cNvSpPr txBox="1">
            <a:spLocks noGrp="1"/>
          </p:cNvSpPr>
          <p:nvPr>
            <p:ph type="body" idx="1"/>
          </p:nvPr>
        </p:nvSpPr>
        <p:spPr>
          <a:xfrm>
            <a:off x="457200" y="1460499"/>
            <a:ext cx="8229600" cy="34652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en" sz="18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The code should be distributed widely:</a:t>
            </a:r>
          </a:p>
          <a:p>
            <a: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Char char="-"/>
            </a:pPr>
            <a:r>
              <a:rPr lang="en" sz="14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by direct communication (forums, workshops, seminars, etc.), mail, the Internet, newsletters, the print press, TV and/or radio</a:t>
            </a:r>
          </a:p>
          <a:p>
            <a: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Char char="-"/>
            </a:pPr>
            <a:r>
              <a:rPr lang="en" sz="14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by means of posters showing the major elements of the code. These should be sent to, and displayed in, each school in the country, including remote areas.</a:t>
            </a:r>
          </a:p>
          <a:p>
            <a: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Char char="-"/>
            </a:pPr>
            <a:r>
              <a:rPr lang="en" sz="14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through the central, regional and or local administration</a:t>
            </a:r>
          </a:p>
          <a:p>
            <a: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Char char="-"/>
            </a:pPr>
            <a:r>
              <a:rPr lang="en" sz="14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through the teaching-service commission (if it exists)</a:t>
            </a:r>
          </a:p>
          <a:p>
            <a: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Char char="-"/>
            </a:pPr>
            <a:r>
              <a:rPr lang="en" sz="14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at teacher education institutes or teachers’ colleges</a:t>
            </a:r>
          </a:p>
          <a:p>
            <a: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Char char="-"/>
            </a:pPr>
            <a:r>
              <a:rPr lang="en" sz="14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through inspection services</a:t>
            </a:r>
          </a:p>
          <a:p>
            <a: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Char char="-"/>
            </a:pPr>
            <a:r>
              <a:rPr lang="en" sz="14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to school staff, especially teachers</a:t>
            </a:r>
          </a:p>
          <a:p>
            <a: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Char char="-"/>
            </a:pPr>
            <a:r>
              <a:rPr lang="en" sz="14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to teacher unions</a:t>
            </a:r>
          </a:p>
          <a:p>
            <a: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Char char="-"/>
            </a:pPr>
            <a:r>
              <a:rPr lang="en" sz="14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to communities</a:t>
            </a:r>
          </a:p>
          <a:p>
            <a: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Char char="-"/>
            </a:pPr>
            <a:r>
              <a:rPr lang="en" sz="14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to grassroots and civil society organizations</a:t>
            </a:r>
          </a:p>
        </p:txBody>
      </p:sp>
      <p:sp>
        <p:nvSpPr>
          <p:cNvPr id="247" name="Shape 247"/>
          <p:cNvSpPr txBox="1">
            <a:spLocks noGrp="1"/>
          </p:cNvSpPr>
          <p:nvPr>
            <p:ph type="sldNum" idx="12"/>
          </p:nvPr>
        </p:nvSpPr>
        <p:spPr>
          <a:xfrm>
            <a:off x="8556789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26</a:t>
            </a:fld>
            <a:endParaRPr lang="en" sz="1300" b="0" i="0" u="none" strike="noStrike" cap="none" baseline="0">
              <a:solidFill>
                <a:schemeClr val="dk2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7B7B7"/>
        </a:solidFill>
        <a:effectLst/>
      </p:bgPr>
    </p:bg>
    <p:spTree>
      <p:nvGrpSpPr>
        <p:cNvPr id="1" name="Shape 2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" name="Shape 252"/>
          <p:cNvSpPr txBox="1">
            <a:spLocks noGrp="1"/>
          </p:cNvSpPr>
          <p:nvPr>
            <p:ph type="sldNum" idx="12"/>
          </p:nvPr>
        </p:nvSpPr>
        <p:spPr>
          <a:xfrm>
            <a:off x="8556789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27</a:t>
            </a:fld>
            <a:endParaRPr lang="en" sz="1300" b="0" i="0" u="none" strike="noStrike" cap="none" baseline="0">
              <a:solidFill>
                <a:schemeClr val="dk2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" name="Shape 257"/>
          <p:cNvSpPr txBox="1">
            <a:spLocks noGrp="1"/>
          </p:cNvSpPr>
          <p:nvPr>
            <p:ph type="ctrTitle"/>
          </p:nvPr>
        </p:nvSpPr>
        <p:spPr>
          <a:xfrm>
            <a:off x="273750" y="1061807"/>
            <a:ext cx="7772400" cy="168419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en" sz="4800" b="1" i="0" u="none" strike="noStrike" cap="none" baseline="0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Module 1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en" sz="3600" b="1" i="0" u="none" strike="noStrike" cap="none" baseline="0" dirty="0" smtClean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Teacher</a:t>
            </a:r>
            <a:r>
              <a:rPr lang="en-US" sz="3600" b="1" i="0" u="none" strike="noStrike" cap="none" baseline="0" dirty="0" smtClean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’s</a:t>
            </a:r>
            <a:r>
              <a:rPr lang="en" sz="3600" b="1" i="0" u="none" strike="noStrike" cap="none" baseline="0" dirty="0" smtClean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 </a:t>
            </a:r>
            <a:r>
              <a:rPr lang="en-US" sz="3600" b="1" dirty="0">
                <a:solidFill>
                  <a:schemeClr val="dk2"/>
                </a:solidFill>
              </a:rPr>
              <a:t>R</a:t>
            </a:r>
            <a:r>
              <a:rPr lang="en" sz="3600" b="1" i="0" u="none" strike="noStrike" cap="none" baseline="0" dirty="0" smtClean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ole </a:t>
            </a:r>
            <a:r>
              <a:rPr lang="en" sz="3600" b="1" i="0" u="none" strike="noStrike" cap="none" baseline="0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and Well-being </a:t>
            </a:r>
          </a:p>
        </p:txBody>
      </p:sp>
      <p:sp>
        <p:nvSpPr>
          <p:cNvPr id="258" name="Shape 258"/>
          <p:cNvSpPr txBox="1">
            <a:spLocks noGrp="1"/>
          </p:cNvSpPr>
          <p:nvPr>
            <p:ph type="subTitle" idx="1"/>
          </p:nvPr>
        </p:nvSpPr>
        <p:spPr>
          <a:xfrm>
            <a:off x="298529" y="3093357"/>
            <a:ext cx="8175789" cy="7124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25000"/>
              <a:buFont typeface="Arial"/>
              <a:buNone/>
            </a:pPr>
            <a:r>
              <a:rPr lang="en" sz="2400" b="1" i="0" u="none" strike="noStrike" cap="none" baseline="0" dirty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  <a:rtl val="0"/>
              </a:rPr>
              <a:t>Session 3: </a:t>
            </a:r>
            <a:r>
              <a:rPr lang="en" sz="2400" b="1" i="0" u="none" strike="noStrike" cap="none" baseline="0" dirty="0" smtClean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  <a:rtl val="0"/>
              </a:rPr>
              <a:t>Teacher Well-being</a:t>
            </a:r>
            <a:r>
              <a:rPr lang="en-US" sz="2400" b="1" i="0" u="none" strike="noStrike" cap="none" baseline="0" dirty="0" smtClean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  <a:rtl val="0"/>
              </a:rPr>
              <a:t> and Stress Management</a:t>
            </a:r>
            <a:endParaRPr lang="en" sz="2400" b="1" i="0" u="none" strike="noStrike" cap="none" baseline="0" dirty="0">
              <a:solidFill>
                <a:schemeClr val="lt2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  <p:sp>
        <p:nvSpPr>
          <p:cNvPr id="259" name="Shape 259"/>
          <p:cNvSpPr txBox="1">
            <a:spLocks noGrp="1"/>
          </p:cNvSpPr>
          <p:nvPr>
            <p:ph type="sldNum" idx="12"/>
          </p:nvPr>
        </p:nvSpPr>
        <p:spPr>
          <a:xfrm>
            <a:off x="8556789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28</a:t>
            </a:fld>
            <a:endParaRPr lang="en" sz="1300" b="0" i="0" u="none" strike="noStrike" cap="none" baseline="0">
              <a:solidFill>
                <a:schemeClr val="dk2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" name="Shape 264"/>
          <p:cNvSpPr txBox="1">
            <a:spLocks noGrp="1"/>
          </p:cNvSpPr>
          <p:nvPr>
            <p:ph type="title"/>
          </p:nvPr>
        </p:nvSpPr>
        <p:spPr>
          <a:xfrm>
            <a:off x="457200" y="205977"/>
            <a:ext cx="8229600" cy="114149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lang="en" sz="4800" b="1" i="0" u="none" strike="noStrike" cap="none" baseline="0" dirty="0" smtClean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  <a:rtl val="0"/>
              </a:rPr>
              <a:t>Objectives</a:t>
            </a:r>
            <a:endParaRPr lang="en" sz="4800" b="1" i="0" u="none" strike="noStrike" cap="none" baseline="0" dirty="0">
              <a:solidFill>
                <a:schemeClr val="lt1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  <p:sp>
        <p:nvSpPr>
          <p:cNvPr id="265" name="Shape 265"/>
          <p:cNvSpPr txBox="1">
            <a:spLocks noGrp="1"/>
          </p:cNvSpPr>
          <p:nvPr>
            <p:ph type="body" idx="1"/>
          </p:nvPr>
        </p:nvSpPr>
        <p:spPr>
          <a:xfrm>
            <a:off x="733250" y="1968627"/>
            <a:ext cx="7565099" cy="2993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457200" marR="0" lvl="0" indent="-4064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 sz="2800" b="0" i="0" u="none" strike="noStrike" cap="none" baseline="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  <a:rtl val="0"/>
              </a:rPr>
              <a:t>Explain the importance of teacher well-being.</a:t>
            </a:r>
          </a:p>
          <a:p>
            <a:pPr marL="457200" marR="0" lvl="0" indent="-4064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 sz="2800" b="0" i="0" u="none" strike="noStrike" cap="none" baseline="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  <a:rtl val="0"/>
              </a:rPr>
              <a:t>Identify signs of stress.</a:t>
            </a:r>
          </a:p>
          <a:p>
            <a:pPr marL="457200" marR="0" lvl="0" indent="-4064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 sz="2800" b="0" i="0" u="none" strike="noStrike" cap="none" baseline="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  <a:rtl val="0"/>
              </a:rPr>
              <a:t>Practice basic techniques of stress management.</a:t>
            </a:r>
          </a:p>
          <a:p>
            <a:pPr marL="457200" marR="0" lvl="0" indent="-4064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 sz="2800" b="0" i="0" u="none" strike="noStrike" cap="none" baseline="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  <a:rtl val="0"/>
              </a:rPr>
              <a:t>Identify methods to support </a:t>
            </a:r>
            <a:r>
              <a:rPr lang="en" sz="28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  <a:rtl val="0"/>
              </a:rPr>
              <a:t>your</a:t>
            </a:r>
            <a:r>
              <a:rPr lang="en" sz="2800" b="0" i="0" u="none" strike="noStrike" cap="none" baseline="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  <a:rtl val="0"/>
              </a:rPr>
              <a:t> own well-being.</a:t>
            </a:r>
          </a:p>
        </p:txBody>
      </p:sp>
      <p:sp>
        <p:nvSpPr>
          <p:cNvPr id="266" name="Shape 266"/>
          <p:cNvSpPr txBox="1">
            <a:spLocks noGrp="1"/>
          </p:cNvSpPr>
          <p:nvPr>
            <p:ph type="sldNum" idx="12"/>
          </p:nvPr>
        </p:nvSpPr>
        <p:spPr>
          <a:xfrm>
            <a:off x="8556789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29</a:t>
            </a:fld>
            <a:endParaRPr lang="en" sz="1300" b="0" i="0" u="none" strike="noStrike" cap="none" baseline="0">
              <a:solidFill>
                <a:schemeClr val="dk2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30920" y="1533774"/>
            <a:ext cx="838990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i="1" dirty="0" smtClean="0"/>
              <a:t>By the end of this session you will be able to:</a:t>
            </a:r>
            <a:endParaRPr lang="en-US" sz="2800" b="1" i="1" dirty="0"/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Shape 48"/>
          <p:cNvSpPr txBox="1">
            <a:spLocks noGrp="1"/>
          </p:cNvSpPr>
          <p:nvPr>
            <p:ph type="title"/>
          </p:nvPr>
        </p:nvSpPr>
        <p:spPr>
          <a:xfrm>
            <a:off x="457200" y="205977"/>
            <a:ext cx="8229600" cy="114149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lang="en" sz="4800" b="1" i="0" u="none" strike="noStrike" cap="none" baseline="0" dirty="0" smtClean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  <a:rtl val="0"/>
              </a:rPr>
              <a:t>Objectives</a:t>
            </a:r>
            <a:endParaRPr lang="en" sz="4800" b="1" i="0" u="none" strike="noStrike" cap="none" baseline="0" dirty="0">
              <a:solidFill>
                <a:schemeClr val="lt1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  <p:sp>
        <p:nvSpPr>
          <p:cNvPr id="49" name="Shape 49"/>
          <p:cNvSpPr txBox="1">
            <a:spLocks noGrp="1"/>
          </p:cNvSpPr>
          <p:nvPr>
            <p:ph type="body" idx="1"/>
          </p:nvPr>
        </p:nvSpPr>
        <p:spPr>
          <a:xfrm>
            <a:off x="733250" y="2007306"/>
            <a:ext cx="7565099" cy="302291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457200" lvl="0" indent="-38100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 sz="24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Explain the importance of education in crisis </a:t>
            </a:r>
            <a:r>
              <a:rPr lang="en" sz="2400" dirty="0" smtClean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contexts</a:t>
            </a:r>
            <a:r>
              <a:rPr lang="en-US" sz="2400" dirty="0" smtClean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.</a:t>
            </a:r>
            <a:endParaRPr lang="en" sz="2400" dirty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7200" lvl="0" indent="-38100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 sz="24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Describe the role of the teacher in the school and in the local </a:t>
            </a:r>
            <a:r>
              <a:rPr lang="en" sz="2400" dirty="0" smtClean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community</a:t>
            </a:r>
            <a:r>
              <a:rPr lang="en-US" sz="2400" dirty="0" smtClean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.</a:t>
            </a:r>
            <a:r>
              <a:rPr lang="en" sz="2400" dirty="0" smtClean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endParaRPr lang="en" sz="2400" dirty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7200" lvl="0" indent="-38100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 sz="24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Consider how to balance the various roles within the classroom, school and </a:t>
            </a:r>
            <a:r>
              <a:rPr lang="en" sz="2400" dirty="0" smtClean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community</a:t>
            </a:r>
            <a:r>
              <a:rPr lang="en-US" sz="2400" dirty="0" smtClean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.</a:t>
            </a:r>
            <a:endParaRPr lang="en" sz="2400" dirty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7200" lvl="0" indent="-38100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 sz="24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Identify your own motivations for teaching and set goals to increase motivation.</a:t>
            </a:r>
          </a:p>
        </p:txBody>
      </p:sp>
      <p:sp>
        <p:nvSpPr>
          <p:cNvPr id="50" name="Shape 50"/>
          <p:cNvSpPr txBox="1">
            <a:spLocks noGrp="1"/>
          </p:cNvSpPr>
          <p:nvPr>
            <p:ph type="sldNum" idx="12"/>
          </p:nvPr>
        </p:nvSpPr>
        <p:spPr>
          <a:xfrm>
            <a:off x="8556789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3</a:t>
            </a:fld>
            <a:endParaRPr lang="en" sz="1300" b="0" i="0" u="none" strike="noStrike" cap="none" baseline="0">
              <a:solidFill>
                <a:schemeClr val="dk2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96896" y="1566758"/>
            <a:ext cx="838990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1" dirty="0" smtClean="0"/>
              <a:t>By the end of this session you will be able to:</a:t>
            </a:r>
            <a:endParaRPr lang="en-US" sz="2400" b="1" i="1" dirty="0"/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" name="Shape 271"/>
          <p:cNvSpPr txBox="1">
            <a:spLocks noGrp="1"/>
          </p:cNvSpPr>
          <p:nvPr>
            <p:ph type="title"/>
          </p:nvPr>
        </p:nvSpPr>
        <p:spPr>
          <a:xfrm>
            <a:off x="457200" y="205977"/>
            <a:ext cx="8229600" cy="114149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lang="en" sz="30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  <a:rtl val="0"/>
              </a:rPr>
              <a:t>Factors Affecting Teacher Well-being</a:t>
            </a:r>
          </a:p>
        </p:txBody>
      </p:sp>
      <p:sp>
        <p:nvSpPr>
          <p:cNvPr id="272" name="Shape 272"/>
          <p:cNvSpPr txBox="1"/>
          <p:nvPr/>
        </p:nvSpPr>
        <p:spPr>
          <a:xfrm>
            <a:off x="0" y="1347475"/>
            <a:ext cx="5023498" cy="357479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4572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●"/>
            </a:pPr>
            <a:r>
              <a:rPr lang="en" sz="18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Coping with trauma </a:t>
            </a:r>
          </a:p>
          <a:p>
            <a:pPr marL="4572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●"/>
            </a:pPr>
            <a:r>
              <a:rPr lang="en" sz="18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Ability to take care of oneself and one’s family</a:t>
            </a:r>
          </a:p>
          <a:p>
            <a:pPr marL="4572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●"/>
            </a:pPr>
            <a:r>
              <a:rPr lang="en" sz="18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Ability to save money</a:t>
            </a:r>
          </a:p>
          <a:p>
            <a:pPr marL="4572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●"/>
            </a:pPr>
            <a:r>
              <a:rPr lang="en" sz="18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Financial security</a:t>
            </a:r>
          </a:p>
          <a:p>
            <a:pPr marL="4572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●"/>
            </a:pPr>
            <a:r>
              <a:rPr lang="en" sz="18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Housing/lodging</a:t>
            </a:r>
          </a:p>
          <a:p>
            <a:pPr marL="4572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●"/>
            </a:pPr>
            <a:r>
              <a:rPr lang="en" sz="18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Family life</a:t>
            </a:r>
          </a:p>
          <a:p>
            <a:pPr marL="4572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●"/>
            </a:pPr>
            <a:r>
              <a:rPr lang="en" sz="18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Community relationships</a:t>
            </a:r>
          </a:p>
          <a:p>
            <a:pPr marL="4572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●"/>
            </a:pPr>
            <a:r>
              <a:rPr lang="en" sz="18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Access to health services</a:t>
            </a:r>
          </a:p>
          <a:p>
            <a:pPr marL="4572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●"/>
            </a:pPr>
            <a:r>
              <a:rPr lang="en" sz="18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Access to social support services</a:t>
            </a:r>
          </a:p>
          <a:p>
            <a:pPr marL="4572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●"/>
            </a:pPr>
            <a:r>
              <a:rPr lang="en" sz="18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Security</a:t>
            </a:r>
          </a:p>
          <a:p>
            <a:pPr marL="4572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●"/>
            </a:pPr>
            <a:r>
              <a:rPr lang="en" sz="18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Physical health</a:t>
            </a:r>
          </a:p>
          <a:p>
            <a:pPr marL="4572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●"/>
            </a:pPr>
            <a:r>
              <a:rPr lang="en" sz="18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Happiness</a:t>
            </a:r>
          </a:p>
        </p:txBody>
      </p:sp>
      <p:pic>
        <p:nvPicPr>
          <p:cNvPr id="273" name="Shape 27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647250" y="1429900"/>
            <a:ext cx="4039549" cy="3713598"/>
          </a:xfrm>
          <a:prstGeom prst="rect">
            <a:avLst/>
          </a:prstGeom>
          <a:noFill/>
          <a:ln>
            <a:noFill/>
          </a:ln>
        </p:spPr>
      </p:pic>
      <p:sp>
        <p:nvSpPr>
          <p:cNvPr id="274" name="Shape 274"/>
          <p:cNvSpPr txBox="1">
            <a:spLocks noGrp="1"/>
          </p:cNvSpPr>
          <p:nvPr>
            <p:ph type="sldNum" idx="12"/>
          </p:nvPr>
        </p:nvSpPr>
        <p:spPr>
          <a:xfrm>
            <a:off x="8556789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30</a:t>
            </a:fld>
            <a:endParaRPr lang="en" sz="1300" b="0" i="0" u="none" strike="noStrike" cap="none" baseline="0">
              <a:solidFill>
                <a:schemeClr val="dk2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9" name="Shape 27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64350" y="173800"/>
            <a:ext cx="8615298" cy="4795899"/>
          </a:xfrm>
          <a:prstGeom prst="rect">
            <a:avLst/>
          </a:prstGeom>
          <a:noFill/>
          <a:ln>
            <a:noFill/>
          </a:ln>
        </p:spPr>
      </p:pic>
      <p:sp>
        <p:nvSpPr>
          <p:cNvPr id="280" name="Shape 280"/>
          <p:cNvSpPr txBox="1">
            <a:spLocks noGrp="1"/>
          </p:cNvSpPr>
          <p:nvPr>
            <p:ph type="sldNum" idx="12"/>
          </p:nvPr>
        </p:nvSpPr>
        <p:spPr>
          <a:xfrm>
            <a:off x="8556789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31</a:t>
            </a:fld>
            <a:endParaRPr lang="en" sz="1300" b="0" i="0" u="none" strike="noStrike" cap="none" baseline="0">
              <a:solidFill>
                <a:schemeClr val="dk2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5" name="Shape 285"/>
          <p:cNvSpPr txBox="1">
            <a:spLocks noGrp="1"/>
          </p:cNvSpPr>
          <p:nvPr>
            <p:ph type="title"/>
          </p:nvPr>
        </p:nvSpPr>
        <p:spPr>
          <a:xfrm>
            <a:off x="228600" y="205977"/>
            <a:ext cx="8229600" cy="114149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lang="en" sz="3600" b="1" i="0" u="none" strike="noStrike" cap="none" baseline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  <a:rtl val="0"/>
              </a:rPr>
              <a:t>Importance of Teacher Well-being</a:t>
            </a:r>
          </a:p>
        </p:txBody>
      </p:sp>
      <p:sp>
        <p:nvSpPr>
          <p:cNvPr id="286" name="Shape 286"/>
          <p:cNvSpPr txBox="1">
            <a:spLocks noGrp="1"/>
          </p:cNvSpPr>
          <p:nvPr>
            <p:ph type="sldNum" idx="12"/>
          </p:nvPr>
        </p:nvSpPr>
        <p:spPr>
          <a:xfrm>
            <a:off x="8556789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32</a:t>
            </a:fld>
            <a:endParaRPr lang="en" sz="1300" b="0" i="0" u="none" strike="noStrike" cap="none" baseline="0">
              <a:solidFill>
                <a:schemeClr val="dk2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  <p:sp>
        <p:nvSpPr>
          <p:cNvPr id="287" name="Shape 287"/>
          <p:cNvSpPr txBox="1"/>
          <p:nvPr/>
        </p:nvSpPr>
        <p:spPr>
          <a:xfrm>
            <a:off x="0" y="1544753"/>
            <a:ext cx="8686800" cy="27225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457200" marR="0" lvl="0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AutoNum type="arabicPeriod"/>
            </a:pPr>
            <a:r>
              <a:rPr lang="en" sz="2800" b="0" i="0" u="none" strike="noStrike" cap="none" baseline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rPr>
              <a:t>Who does your well-being influence? List at least 3 different types of people.</a:t>
            </a:r>
          </a:p>
          <a:p>
            <a:pPr marL="457200" marR="0" lvl="0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AutoNum type="arabicPeriod"/>
            </a:pPr>
            <a:r>
              <a:rPr lang="en" sz="2800" b="0" i="0" u="none" strike="noStrike" cap="none" baseline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rPr>
              <a:t>What other emotions, both positive and negative, can people spread in this way?</a:t>
            </a:r>
          </a:p>
          <a:p>
            <a:pPr marL="457200" marR="0" lvl="0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AutoNum type="arabicPeriod"/>
            </a:pPr>
            <a:r>
              <a:rPr lang="en" sz="2800" b="0" i="0" u="none" strike="noStrike" cap="none" baseline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rPr>
              <a:t>In what ways do our emotions affect our behaviour?</a:t>
            </a:r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" name="Shape 292"/>
          <p:cNvSpPr txBox="1">
            <a:spLocks noGrp="1"/>
          </p:cNvSpPr>
          <p:nvPr>
            <p:ph type="title"/>
          </p:nvPr>
        </p:nvSpPr>
        <p:spPr>
          <a:xfrm>
            <a:off x="457200" y="354825"/>
            <a:ext cx="8229600" cy="1015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lang="en" sz="4800" b="1" i="0" u="none" strike="noStrike" cap="none" baseline="0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  <a:rtl val="0"/>
              </a:rPr>
              <a:t>Scenarios</a:t>
            </a:r>
          </a:p>
        </p:txBody>
      </p:sp>
      <p:sp>
        <p:nvSpPr>
          <p:cNvPr id="293" name="Shape 293"/>
          <p:cNvSpPr txBox="1">
            <a:spLocks noGrp="1"/>
          </p:cNvSpPr>
          <p:nvPr>
            <p:ph type="body" idx="1"/>
          </p:nvPr>
        </p:nvSpPr>
        <p:spPr>
          <a:xfrm>
            <a:off x="0" y="1370025"/>
            <a:ext cx="8686800" cy="369569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457200" marR="0" lvl="0" indent="-3937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AutoNum type="arabicPeriod"/>
            </a:pPr>
            <a:r>
              <a:rPr lang="en" sz="26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rPr>
              <a:t>What signs of stress the teachers are displaying. </a:t>
            </a:r>
          </a:p>
          <a:p>
            <a: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600">
              <a:solidFill>
                <a:schemeClr val="dk1"/>
              </a:solidFill>
            </a:endParaRPr>
          </a:p>
          <a:p>
            <a:pPr marL="457200" marR="0" lvl="0" indent="-3937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AutoNum type="arabicPeriod"/>
            </a:pPr>
            <a:r>
              <a:rPr lang="en" sz="26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rPr>
              <a:t>The impact of stress on the teacher's performance in the classroom. </a:t>
            </a:r>
          </a:p>
          <a:p>
            <a: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600">
              <a:solidFill>
                <a:schemeClr val="dk1"/>
              </a:solidFill>
            </a:endParaRPr>
          </a:p>
          <a:p>
            <a:pPr marL="457200" marR="0" lvl="0" indent="-3937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AutoNum type="arabicPeriod"/>
            </a:pPr>
            <a:r>
              <a:rPr lang="en" sz="26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rPr>
              <a:t>The impact of stress on the student’s performance and well-being.</a:t>
            </a:r>
          </a:p>
        </p:txBody>
      </p:sp>
      <p:sp>
        <p:nvSpPr>
          <p:cNvPr id="294" name="Shape 294"/>
          <p:cNvSpPr txBox="1">
            <a:spLocks noGrp="1"/>
          </p:cNvSpPr>
          <p:nvPr>
            <p:ph type="sldNum" idx="12"/>
          </p:nvPr>
        </p:nvSpPr>
        <p:spPr>
          <a:xfrm>
            <a:off x="8556789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33</a:t>
            </a:fld>
            <a:endParaRPr lang="en" sz="1300" b="0" i="0" u="none" strike="noStrike" cap="none" baseline="0">
              <a:solidFill>
                <a:schemeClr val="dk2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" name="Shape 299"/>
          <p:cNvSpPr txBox="1">
            <a:spLocks noGrp="1"/>
          </p:cNvSpPr>
          <p:nvPr>
            <p:ph type="title"/>
          </p:nvPr>
        </p:nvSpPr>
        <p:spPr>
          <a:xfrm>
            <a:off x="292260" y="205977"/>
            <a:ext cx="8686800" cy="114149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lang="en" sz="4000" b="1" i="0" u="none" strike="noStrike" cap="none" baseline="0" dirty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  <a:rtl val="0"/>
              </a:rPr>
              <a:t>Importance of Teacher Well-being</a:t>
            </a:r>
          </a:p>
        </p:txBody>
      </p:sp>
      <p:sp>
        <p:nvSpPr>
          <p:cNvPr id="300" name="Shape 300"/>
          <p:cNvSpPr txBox="1">
            <a:spLocks noGrp="1"/>
          </p:cNvSpPr>
          <p:nvPr>
            <p:ph type="body" idx="1"/>
          </p:nvPr>
        </p:nvSpPr>
        <p:spPr>
          <a:xfrm>
            <a:off x="457200" y="1559452"/>
            <a:ext cx="8229600" cy="337171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457200" marR="0" lvl="0" indent="-3683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AutoNum type="arabicPeriod"/>
            </a:pPr>
            <a:r>
              <a:rPr lang="en" sz="2700" b="0" i="0" u="none" strike="noStrike" cap="none" baseline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rPr>
              <a:t>How does teacher </a:t>
            </a:r>
            <a:r>
              <a:rPr lang="en" sz="2700" b="1" i="0" u="none" strike="noStrike" cap="none" baseline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rPr>
              <a:t>well-being</a:t>
            </a:r>
            <a:r>
              <a:rPr lang="en" sz="2700" b="0" i="0" u="none" strike="noStrike" cap="none" baseline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rPr>
              <a:t> affect teacher performance in the class room?</a:t>
            </a:r>
          </a:p>
          <a:p>
            <a:pPr marL="457200" marR="0" lvl="0" indent="-3683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AutoNum type="arabicPeriod"/>
            </a:pPr>
            <a:r>
              <a:rPr lang="en" sz="2700" b="0" i="0" u="none" strike="noStrike" cap="none" baseline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rPr>
              <a:t>How does teacher </a:t>
            </a:r>
            <a:r>
              <a:rPr lang="en" sz="2700" b="1" i="0" u="none" strike="noStrike" cap="none" baseline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rPr>
              <a:t>well-being</a:t>
            </a:r>
            <a:r>
              <a:rPr lang="en" sz="2700" b="0" i="0" u="none" strike="noStrike" cap="none" baseline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rPr>
              <a:t> affect student well-being</a:t>
            </a:r>
            <a:r>
              <a:rPr lang="en" sz="2700" b="0" i="0" u="none" strike="noStrike" cap="none" baseline="0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rPr>
              <a:t>?</a:t>
            </a:r>
            <a:endParaRPr sz="2700" b="0" i="0" u="none" strike="noStrike" cap="none" baseline="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  <a:rtl val="0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2000"/>
              </a:spcBef>
              <a:spcAft>
                <a:spcPts val="100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en" sz="2700" b="0" i="0" u="none" strike="noStrike" cap="none" baseline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rPr>
              <a:t>SUMMARY: “Why is teacher well-being important? (30 words!)</a:t>
            </a:r>
          </a:p>
        </p:txBody>
      </p:sp>
      <p:sp>
        <p:nvSpPr>
          <p:cNvPr id="301" name="Shape 301"/>
          <p:cNvSpPr txBox="1">
            <a:spLocks noGrp="1"/>
          </p:cNvSpPr>
          <p:nvPr>
            <p:ph type="sldNum" idx="12"/>
          </p:nvPr>
        </p:nvSpPr>
        <p:spPr>
          <a:xfrm>
            <a:off x="8556789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34</a:t>
            </a:fld>
            <a:endParaRPr lang="en" sz="1400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6" name="Shape 306"/>
          <p:cNvSpPr txBox="1">
            <a:spLocks noGrp="1"/>
          </p:cNvSpPr>
          <p:nvPr>
            <p:ph type="title"/>
          </p:nvPr>
        </p:nvSpPr>
        <p:spPr>
          <a:xfrm>
            <a:off x="457200" y="205977"/>
            <a:ext cx="8229600" cy="11414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lang="en" sz="4400" b="1" i="0" u="none" strike="noStrike" cap="none" baseline="0" dirty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Conflict Resolution</a:t>
            </a:r>
          </a:p>
        </p:txBody>
      </p:sp>
      <p:sp>
        <p:nvSpPr>
          <p:cNvPr id="307" name="Shape 307"/>
          <p:cNvSpPr txBox="1">
            <a:spLocks noGrp="1"/>
          </p:cNvSpPr>
          <p:nvPr>
            <p:ph type="body" idx="1"/>
          </p:nvPr>
        </p:nvSpPr>
        <p:spPr>
          <a:xfrm>
            <a:off x="1328050" y="1460499"/>
            <a:ext cx="6364500" cy="31065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en" sz="5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STOP 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endParaRPr sz="180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en" sz="5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THINK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endParaRPr sz="180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en" sz="5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ACT</a:t>
            </a:r>
          </a:p>
        </p:txBody>
      </p:sp>
      <p:sp>
        <p:nvSpPr>
          <p:cNvPr id="308" name="Shape 308"/>
          <p:cNvSpPr txBox="1">
            <a:spLocks noGrp="1"/>
          </p:cNvSpPr>
          <p:nvPr>
            <p:ph type="sldNum" idx="12"/>
          </p:nvPr>
        </p:nvSpPr>
        <p:spPr>
          <a:xfrm>
            <a:off x="8556789" y="4749849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35</a:t>
            </a:fld>
            <a:endParaRPr lang="en" sz="1300" b="0" i="0" u="none" strike="noStrike" cap="none" baseline="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09" name="Shape 30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322535" y="2653392"/>
            <a:ext cx="1623899" cy="1332299"/>
          </a:xfrm>
          <a:prstGeom prst="rect">
            <a:avLst/>
          </a:prstGeom>
          <a:noFill/>
          <a:ln>
            <a:noFill/>
          </a:ln>
        </p:spPr>
      </p:pic>
      <p:pic>
        <p:nvPicPr>
          <p:cNvPr id="310" name="Shape 310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959678" y="4177391"/>
            <a:ext cx="2186099" cy="748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11" name="Shape 311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3305175" y="1460499"/>
            <a:ext cx="2034600" cy="1109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xmlns:p14="http://schemas.microsoft.com/office/powerpoint/2010/main" spd="slow">
    <p:cut/>
  </p:transition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6" name="Shape 316"/>
          <p:cNvSpPr txBox="1">
            <a:spLocks noGrp="1"/>
          </p:cNvSpPr>
          <p:nvPr>
            <p:ph type="title"/>
          </p:nvPr>
        </p:nvSpPr>
        <p:spPr>
          <a:xfrm>
            <a:off x="457200" y="205977"/>
            <a:ext cx="8229600" cy="11414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lang="en" sz="4800" b="1" i="0" u="none" strike="noStrike" cap="none" baseline="0" dirty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STOP</a:t>
            </a:r>
          </a:p>
        </p:txBody>
      </p:sp>
      <p:sp>
        <p:nvSpPr>
          <p:cNvPr id="317" name="Shape 317"/>
          <p:cNvSpPr txBox="1">
            <a:spLocks noGrp="1"/>
          </p:cNvSpPr>
          <p:nvPr>
            <p:ph type="body" idx="1"/>
          </p:nvPr>
        </p:nvSpPr>
        <p:spPr>
          <a:xfrm>
            <a:off x="457200" y="1797503"/>
            <a:ext cx="6137700" cy="31658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457200" marR="0" lvl="0" indent="-457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AutoNum type="arabicPeriod"/>
            </a:pPr>
            <a:r>
              <a:rPr lang="en" sz="2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Take a breath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endParaRPr sz="2400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0" indent="-457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AutoNum type="arabicPeriod"/>
            </a:pPr>
            <a:r>
              <a:rPr lang="en" sz="2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Walk away if necessary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endParaRPr sz="2400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0" indent="-457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AutoNum type="arabicPeriod"/>
            </a:pPr>
            <a:r>
              <a:rPr lang="en" sz="2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Calm down</a:t>
            </a:r>
          </a:p>
          <a:p>
            <a: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en" sz="2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	-Put things into perspective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endParaRPr sz="2400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endParaRPr sz="2400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8" name="Shape 318"/>
          <p:cNvSpPr txBox="1">
            <a:spLocks noGrp="1"/>
          </p:cNvSpPr>
          <p:nvPr>
            <p:ph type="sldNum" idx="12"/>
          </p:nvPr>
        </p:nvSpPr>
        <p:spPr>
          <a:xfrm>
            <a:off x="8556789" y="4749849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36</a:t>
            </a:fld>
            <a:endParaRPr lang="en" sz="1300" b="0" i="0" u="none" strike="noStrike" cap="none" baseline="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19" name="Shape 31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699289" y="1909035"/>
            <a:ext cx="2143199" cy="21431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xmlns:p14="http://schemas.microsoft.com/office/powerpoint/2010/main" spd="slow">
    <p:cut/>
  </p:transition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4" name="Shape 324"/>
          <p:cNvSpPr txBox="1">
            <a:spLocks noGrp="1"/>
          </p:cNvSpPr>
          <p:nvPr>
            <p:ph type="title"/>
          </p:nvPr>
        </p:nvSpPr>
        <p:spPr>
          <a:xfrm>
            <a:off x="457200" y="205977"/>
            <a:ext cx="8229600" cy="11414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lang="en" sz="4800" b="1" i="0" u="none" strike="noStrike" cap="none" baseline="0" dirty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THINK</a:t>
            </a:r>
          </a:p>
        </p:txBody>
      </p:sp>
      <p:sp>
        <p:nvSpPr>
          <p:cNvPr id="325" name="Shape 325"/>
          <p:cNvSpPr txBox="1">
            <a:spLocks noGrp="1"/>
          </p:cNvSpPr>
          <p:nvPr>
            <p:ph type="body" idx="1"/>
          </p:nvPr>
        </p:nvSpPr>
        <p:spPr>
          <a:xfrm>
            <a:off x="457200" y="1583107"/>
            <a:ext cx="6137700" cy="31658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457200" marR="0" lvl="0" indent="-457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AutoNum type="arabicPeriod"/>
            </a:pPr>
            <a:r>
              <a:rPr lang="en" sz="2400" b="0" i="0" u="none" strike="noStrike" cap="none" baseline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How do I feel?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endParaRPr sz="2400" b="0" i="0" u="none" strike="noStrike" cap="none" baseline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0" indent="-457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AutoNum type="arabicPeriod"/>
            </a:pPr>
            <a:r>
              <a:rPr lang="en" sz="2400" b="0" i="0" u="none" strike="noStrike" cap="none" baseline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How do they feel? (Try to see the conflict from the other side)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endParaRPr sz="2400" b="0" i="0" u="none" strike="noStrike" cap="none" baseline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0" indent="-457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AutoNum type="arabicPeriod"/>
            </a:pPr>
            <a:r>
              <a:rPr lang="en" sz="2400" b="0" i="0" u="none" strike="noStrike" cap="none" baseline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What was I doing? Was it causing a problem?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endParaRPr sz="2400" b="0" i="0" u="none" strike="noStrike" cap="none" baseline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0" indent="-457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AutoNum type="arabicPeriod"/>
            </a:pPr>
            <a:r>
              <a:rPr lang="en" sz="2400" b="0" i="0" u="none" strike="noStrike" cap="none" baseline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What can I do to solve the problem? </a:t>
            </a:r>
          </a:p>
        </p:txBody>
      </p:sp>
      <p:sp>
        <p:nvSpPr>
          <p:cNvPr id="326" name="Shape 326"/>
          <p:cNvSpPr txBox="1">
            <a:spLocks noGrp="1"/>
          </p:cNvSpPr>
          <p:nvPr>
            <p:ph type="sldNum" idx="12"/>
          </p:nvPr>
        </p:nvSpPr>
        <p:spPr>
          <a:xfrm>
            <a:off x="8556789" y="4749849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37</a:t>
            </a:fld>
            <a:endParaRPr lang="en" sz="1300" b="0" i="0" u="none" strike="noStrike" cap="none" baseline="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27" name="Shape 32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159500" y="1797503"/>
            <a:ext cx="2527200" cy="24099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xmlns:p14="http://schemas.microsoft.com/office/powerpoint/2010/main" spd="slow">
    <p:cut/>
  </p:transition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Shape 332"/>
          <p:cNvSpPr txBox="1">
            <a:spLocks noGrp="1"/>
          </p:cNvSpPr>
          <p:nvPr>
            <p:ph type="title"/>
          </p:nvPr>
        </p:nvSpPr>
        <p:spPr>
          <a:xfrm>
            <a:off x="457200" y="205977"/>
            <a:ext cx="8229600" cy="11414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lang="en" sz="4800" b="1" i="0" u="none" strike="noStrike" cap="none" baseline="0" dirty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ACT</a:t>
            </a:r>
          </a:p>
        </p:txBody>
      </p:sp>
      <p:sp>
        <p:nvSpPr>
          <p:cNvPr id="333" name="Shape 333"/>
          <p:cNvSpPr txBox="1">
            <a:spLocks noGrp="1"/>
          </p:cNvSpPr>
          <p:nvPr>
            <p:ph type="body" idx="1"/>
          </p:nvPr>
        </p:nvSpPr>
        <p:spPr>
          <a:xfrm>
            <a:off x="440706" y="1378039"/>
            <a:ext cx="8229600" cy="34652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457200" marR="0" lvl="0" indent="-457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AutoNum type="arabicPeriod"/>
            </a:pPr>
            <a:r>
              <a:rPr lang="en" sz="2400" b="0" i="0" u="none" strike="noStrike" cap="none" baseline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Be respectful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endParaRPr sz="2400" b="0" i="0" u="none" strike="noStrike" cap="none" baseline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0" indent="-457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AutoNum type="arabicPeriod"/>
            </a:pPr>
            <a:r>
              <a:rPr lang="en" sz="2400" b="0" i="0" u="none" strike="noStrike" cap="none" baseline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Make the situation better, not worse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endParaRPr sz="2400" b="0" i="0" u="none" strike="noStrike" cap="none" baseline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0" indent="-457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AutoNum type="arabicPeriod"/>
            </a:pPr>
            <a:r>
              <a:rPr lang="en" sz="2400" b="0" i="0" u="none" strike="noStrike" cap="none" baseline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State the conflict without placing </a:t>
            </a:r>
            <a:r>
              <a:rPr lang="en" sz="2400" b="0" i="0" u="none" strike="noStrike" cap="none" baseline="0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blame </a:t>
            </a:r>
            <a:endParaRPr lang="en" sz="2400" b="0" i="0" u="none" strike="noStrike" cap="none" baseline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34" name="Shape 334"/>
          <p:cNvSpPr txBox="1">
            <a:spLocks noGrp="1"/>
          </p:cNvSpPr>
          <p:nvPr>
            <p:ph type="sldNum" idx="12"/>
          </p:nvPr>
        </p:nvSpPr>
        <p:spPr>
          <a:xfrm>
            <a:off x="8556789" y="4749849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38</a:t>
            </a:fld>
            <a:endParaRPr lang="en" sz="1300" b="0" i="0" u="none" strike="noStrike" cap="none" baseline="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35" name="Shape 33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839042" y="3292800"/>
            <a:ext cx="4751699" cy="1850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xmlns:p14="http://schemas.microsoft.com/office/powerpoint/2010/main" spd="slow">
    <p:cut/>
  </p:transition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7B7B7"/>
        </a:solidFill>
        <a:effectLst/>
      </p:bgPr>
    </p:bg>
    <p:spTree>
      <p:nvGrpSpPr>
        <p:cNvPr id="1" name="Shape 3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0" name="Shape 340"/>
          <p:cNvSpPr txBox="1">
            <a:spLocks noGrp="1"/>
          </p:cNvSpPr>
          <p:nvPr>
            <p:ph type="sldNum" idx="12"/>
          </p:nvPr>
        </p:nvSpPr>
        <p:spPr>
          <a:xfrm>
            <a:off x="8556789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39</a:t>
            </a:fld>
            <a:endParaRPr lang="en" sz="1300" b="0" i="0" u="none" strike="noStrike" cap="none" baseline="0">
              <a:solidFill>
                <a:schemeClr val="dk2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Shape 55"/>
          <p:cNvSpPr txBox="1">
            <a:spLocks noGrp="1"/>
          </p:cNvSpPr>
          <p:nvPr>
            <p:ph type="title"/>
          </p:nvPr>
        </p:nvSpPr>
        <p:spPr>
          <a:xfrm>
            <a:off x="457200" y="205977"/>
            <a:ext cx="8229600" cy="114149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lang="en" sz="48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  <a:rtl val="0"/>
              </a:rPr>
              <a:t>Clock Activity</a:t>
            </a:r>
          </a:p>
        </p:txBody>
      </p:sp>
      <p:sp>
        <p:nvSpPr>
          <p:cNvPr id="56" name="Shape 56"/>
          <p:cNvSpPr txBox="1">
            <a:spLocks noGrp="1"/>
          </p:cNvSpPr>
          <p:nvPr>
            <p:ph type="body" idx="1"/>
          </p:nvPr>
        </p:nvSpPr>
        <p:spPr>
          <a:xfrm>
            <a:off x="457200" y="1577400"/>
            <a:ext cx="7940400" cy="3338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en" sz="24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1:00 - How did you become a teacher?</a:t>
            </a: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en" sz="24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2:00 - Why did you become a teacher? </a:t>
            </a: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en" sz="24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3:00 - Why are you excited to be a teacher? </a:t>
            </a: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en" sz="24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4:00 - What makes you nervous to be a teacher?</a:t>
            </a: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en" sz="24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5:00 - What do you hope to gain from being a teacher? </a:t>
            </a: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en" sz="24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6:00 - What motivates you to be a good teacher?</a:t>
            </a:r>
          </a:p>
        </p:txBody>
      </p:sp>
      <p:sp>
        <p:nvSpPr>
          <p:cNvPr id="57" name="Shape 57"/>
          <p:cNvSpPr txBox="1">
            <a:spLocks noGrp="1"/>
          </p:cNvSpPr>
          <p:nvPr>
            <p:ph type="sldNum" idx="12"/>
          </p:nvPr>
        </p:nvSpPr>
        <p:spPr>
          <a:xfrm>
            <a:off x="8556789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4</a:t>
            </a:fld>
            <a:endParaRPr lang="en" sz="1300" b="0" i="0" u="none" strike="noStrike" cap="none" baseline="0">
              <a:solidFill>
                <a:schemeClr val="dk2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5" name="Shape 345"/>
          <p:cNvSpPr txBox="1">
            <a:spLocks noGrp="1"/>
          </p:cNvSpPr>
          <p:nvPr>
            <p:ph type="ctrTitle"/>
          </p:nvPr>
        </p:nvSpPr>
        <p:spPr>
          <a:xfrm>
            <a:off x="412475" y="1300750"/>
            <a:ext cx="8045700" cy="168419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" sz="4800" b="1" i="0" u="none" strike="noStrike" cap="none" baseline="0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Module 1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" sz="3600" b="1" i="0" u="none" strike="noStrike" cap="none" baseline="0" dirty="0" smtClean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Teacher</a:t>
            </a:r>
            <a:r>
              <a:rPr lang="en-US" sz="3600" b="1" i="0" u="none" strike="noStrike" cap="none" baseline="0" dirty="0" smtClean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’</a:t>
            </a:r>
            <a:r>
              <a:rPr lang="en" sz="3600" b="1" i="0" u="none" strike="noStrike" cap="none" baseline="0" dirty="0" smtClean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s </a:t>
            </a:r>
            <a:r>
              <a:rPr lang="en" sz="3600" b="1" i="0" u="none" strike="noStrike" cap="none" baseline="0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Role and Well-being </a:t>
            </a:r>
          </a:p>
        </p:txBody>
      </p:sp>
      <p:sp>
        <p:nvSpPr>
          <p:cNvPr id="346" name="Shape 346"/>
          <p:cNvSpPr txBox="1">
            <a:spLocks noGrp="1"/>
          </p:cNvSpPr>
          <p:nvPr>
            <p:ph type="subTitle" idx="1"/>
          </p:nvPr>
        </p:nvSpPr>
        <p:spPr>
          <a:xfrm>
            <a:off x="335550" y="3093350"/>
            <a:ext cx="8122499" cy="7124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25000"/>
              <a:buFont typeface="Arial"/>
              <a:buNone/>
            </a:pPr>
            <a:r>
              <a:rPr lang="en" sz="2400" b="1" i="0" u="none" strike="noStrike" cap="none" baseline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  <a:rtl val="0"/>
              </a:rPr>
              <a:t>Session 4: Collaboration and Communities of Practice</a:t>
            </a:r>
          </a:p>
        </p:txBody>
      </p:sp>
      <p:sp>
        <p:nvSpPr>
          <p:cNvPr id="347" name="Shape 347"/>
          <p:cNvSpPr txBox="1">
            <a:spLocks noGrp="1"/>
          </p:cNvSpPr>
          <p:nvPr>
            <p:ph type="sldNum" idx="12"/>
          </p:nvPr>
        </p:nvSpPr>
        <p:spPr>
          <a:xfrm>
            <a:off x="8556789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40</a:t>
            </a:fld>
            <a:endParaRPr lang="en" sz="1300" b="0" i="0" u="none" strike="noStrike" cap="none" baseline="0">
              <a:solidFill>
                <a:schemeClr val="dk2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2" name="Shape 352"/>
          <p:cNvSpPr txBox="1">
            <a:spLocks noGrp="1"/>
          </p:cNvSpPr>
          <p:nvPr>
            <p:ph type="title"/>
          </p:nvPr>
        </p:nvSpPr>
        <p:spPr>
          <a:xfrm>
            <a:off x="457200" y="205977"/>
            <a:ext cx="8229600" cy="114149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lang="en" sz="4800" b="1" i="0" u="none" strike="noStrike" cap="none" baseline="0" dirty="0" smtClean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  <a:rtl val="0"/>
              </a:rPr>
              <a:t>Objectives</a:t>
            </a:r>
            <a:endParaRPr lang="en" sz="4800" b="1" i="0" u="none" strike="noStrike" cap="none" baseline="0" dirty="0">
              <a:solidFill>
                <a:schemeClr val="lt1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  <p:sp>
        <p:nvSpPr>
          <p:cNvPr id="353" name="Shape 353"/>
          <p:cNvSpPr txBox="1">
            <a:spLocks noGrp="1"/>
          </p:cNvSpPr>
          <p:nvPr>
            <p:ph type="body" idx="1"/>
          </p:nvPr>
        </p:nvSpPr>
        <p:spPr>
          <a:xfrm>
            <a:off x="733250" y="1974887"/>
            <a:ext cx="7565099" cy="2993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457200" marR="0" lvl="0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 sz="2400" b="0" i="0" u="none" strike="noStrike" cap="none" baseline="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  <a:rtl val="0"/>
              </a:rPr>
              <a:t>Explain different types of </a:t>
            </a:r>
            <a:r>
              <a:rPr lang="en" sz="2400" b="0" i="0" u="none" strike="noStrike" cap="none" baseline="0" dirty="0" smtClean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  <a:rtl val="0"/>
              </a:rPr>
              <a:t>collaboration</a:t>
            </a:r>
            <a:r>
              <a:rPr lang="en-US" sz="2400" b="0" i="0" u="none" strike="noStrike" cap="none" baseline="0" dirty="0" smtClean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  <a:rtl val="0"/>
              </a:rPr>
              <a:t>.</a:t>
            </a:r>
            <a:endParaRPr lang="en" sz="2400" b="0" i="0" u="none" strike="noStrike" cap="none" baseline="0" dirty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  <a:rtl val="0"/>
            </a:endParaRPr>
          </a:p>
          <a:p>
            <a:pPr marL="457200" marR="0" lvl="0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 sz="2400" b="0" i="0" u="none" strike="noStrike" cap="none" baseline="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  <a:rtl val="0"/>
              </a:rPr>
              <a:t>Design a Teacher Learning Circle (TLC</a:t>
            </a:r>
            <a:r>
              <a:rPr lang="en" sz="2400" b="0" i="0" u="none" strike="noStrike" cap="none" baseline="0" dirty="0" smtClean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  <a:rtl val="0"/>
              </a:rPr>
              <a:t>)</a:t>
            </a:r>
            <a:r>
              <a:rPr lang="en-US" sz="2400" b="0" i="0" u="none" strike="noStrike" cap="none" baseline="0" dirty="0" smtClean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  <a:rtl val="0"/>
              </a:rPr>
              <a:t>.</a:t>
            </a:r>
            <a:endParaRPr lang="en" sz="2400" b="0" i="0" u="none" strike="noStrike" cap="none" baseline="0" dirty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  <a:rtl val="0"/>
            </a:endParaRPr>
          </a:p>
          <a:p>
            <a:pPr marL="457200" marR="0" lvl="0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 sz="2400" b="0" i="0" u="none" strike="noStrike" cap="none" baseline="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  <a:rtl val="0"/>
              </a:rPr>
              <a:t>Identify peers who can provide personal and professional </a:t>
            </a:r>
            <a:r>
              <a:rPr lang="en" sz="2400" b="0" i="0" u="none" strike="noStrike" cap="none" baseline="0" dirty="0" smtClean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  <a:rtl val="0"/>
              </a:rPr>
              <a:t>support</a:t>
            </a:r>
            <a:r>
              <a:rPr lang="en-US" sz="2400" b="0" i="0" u="none" strike="noStrike" cap="none" baseline="0" smtClean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  <a:rtl val="0"/>
              </a:rPr>
              <a:t>.</a:t>
            </a:r>
            <a:endParaRPr lang="en" sz="2400" b="0" i="0" u="none" strike="noStrike" cap="none" baseline="0" dirty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  <a:rtl val="0"/>
            </a:endParaRPr>
          </a:p>
        </p:txBody>
      </p:sp>
      <p:sp>
        <p:nvSpPr>
          <p:cNvPr id="354" name="Shape 354"/>
          <p:cNvSpPr txBox="1">
            <a:spLocks noGrp="1"/>
          </p:cNvSpPr>
          <p:nvPr>
            <p:ph type="sldNum" idx="12"/>
          </p:nvPr>
        </p:nvSpPr>
        <p:spPr>
          <a:xfrm>
            <a:off x="8556789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41</a:t>
            </a:fld>
            <a:endParaRPr lang="en" sz="1300" b="0" i="0" u="none" strike="noStrike" cap="none" baseline="0">
              <a:solidFill>
                <a:schemeClr val="dk2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96896" y="1566758"/>
            <a:ext cx="838990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1" dirty="0" smtClean="0"/>
              <a:t>By the end of this session you will be able to:</a:t>
            </a:r>
            <a:endParaRPr lang="en-US" sz="2400" b="1" i="1" dirty="0"/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9" name="Shape 359"/>
          <p:cNvSpPr txBox="1">
            <a:spLocks noGrp="1"/>
          </p:cNvSpPr>
          <p:nvPr>
            <p:ph type="title"/>
          </p:nvPr>
        </p:nvSpPr>
        <p:spPr>
          <a:xfrm>
            <a:off x="457200" y="205977"/>
            <a:ext cx="8229600" cy="114149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lang="en" sz="48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  <a:rtl val="0"/>
              </a:rPr>
              <a:t>Levels of Collaboration</a:t>
            </a:r>
          </a:p>
        </p:txBody>
      </p:sp>
      <p:pic>
        <p:nvPicPr>
          <p:cNvPr id="360" name="Shape 36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43150" y="1466850"/>
            <a:ext cx="7662348" cy="3676650"/>
          </a:xfrm>
          <a:prstGeom prst="rect">
            <a:avLst/>
          </a:prstGeom>
          <a:noFill/>
          <a:ln>
            <a:noFill/>
          </a:ln>
        </p:spPr>
      </p:pic>
      <p:sp>
        <p:nvSpPr>
          <p:cNvPr id="361" name="Shape 361"/>
          <p:cNvSpPr txBox="1"/>
          <p:nvPr/>
        </p:nvSpPr>
        <p:spPr>
          <a:xfrm>
            <a:off x="3089100" y="1432275"/>
            <a:ext cx="3000000" cy="35660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400" b="1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  <a:rtl val="0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" sz="14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rPr>
              <a:t>Meetings Between Schools</a:t>
            </a: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400" b="1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  <a:rtl val="0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400" b="1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  <a:rtl val="0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" sz="14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rPr>
              <a:t>School Wide Collaboration</a:t>
            </a:r>
          </a:p>
          <a:p>
            <a:pPr marL="45720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400" b="1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  <a:rtl val="0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400" b="1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  <a:rtl val="0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" sz="14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rPr>
              <a:t>Group Sharing</a:t>
            </a:r>
          </a:p>
          <a:p>
            <a:pPr marL="457200" marR="0" lvl="1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400" b="1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  <a:rtl val="0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400" b="1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  <a:rtl val="0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400" b="1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  <a:rtl val="0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" sz="14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rPr>
              <a:t>Individual Assistance 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400" b="1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  <a:rtl val="0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400" b="1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  <a:rtl val="0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" sz="14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rPr>
              <a:t>An Informal </a:t>
            </a: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" sz="14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rPr>
              <a:t>Conversation</a:t>
            </a:r>
            <a:r>
              <a:rPr lang="en" sz="1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rPr>
              <a:t> </a:t>
            </a:r>
          </a:p>
        </p:txBody>
      </p:sp>
      <p:sp>
        <p:nvSpPr>
          <p:cNvPr id="362" name="Shape 362"/>
          <p:cNvSpPr txBox="1">
            <a:spLocks noGrp="1"/>
          </p:cNvSpPr>
          <p:nvPr>
            <p:ph type="sldNum" idx="12"/>
          </p:nvPr>
        </p:nvSpPr>
        <p:spPr>
          <a:xfrm>
            <a:off x="8556789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42</a:t>
            </a:fld>
            <a:endParaRPr lang="en" sz="1300" b="0" i="0" u="none" strike="noStrike" cap="none" baseline="0">
              <a:solidFill>
                <a:schemeClr val="dk2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7" name="Shape 367"/>
          <p:cNvSpPr txBox="1">
            <a:spLocks noGrp="1"/>
          </p:cNvSpPr>
          <p:nvPr>
            <p:ph type="title"/>
          </p:nvPr>
        </p:nvSpPr>
        <p:spPr>
          <a:xfrm>
            <a:off x="457200" y="205977"/>
            <a:ext cx="8229600" cy="114149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lang="en" sz="48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  <a:rtl val="0"/>
              </a:rPr>
              <a:t>What is a TLC?</a:t>
            </a:r>
          </a:p>
        </p:txBody>
      </p:sp>
      <p:sp>
        <p:nvSpPr>
          <p:cNvPr id="368" name="Shape 368"/>
          <p:cNvSpPr txBox="1">
            <a:spLocks noGrp="1"/>
          </p:cNvSpPr>
          <p:nvPr>
            <p:ph type="body" idx="1"/>
          </p:nvPr>
        </p:nvSpPr>
        <p:spPr>
          <a:xfrm>
            <a:off x="258650" y="1384300"/>
            <a:ext cx="8556600" cy="346529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914400" marR="0" lvl="0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AutoNum type="alphaLcPeriod"/>
            </a:pPr>
            <a:r>
              <a:rPr lang="en" sz="12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rPr>
              <a:t>Who will be involved in your TLC?</a:t>
            </a:r>
          </a:p>
          <a:p>
            <a:pPr marL="1371600" marR="0" lvl="1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AutoNum type="romanLcPeriod"/>
            </a:pPr>
            <a:r>
              <a:rPr lang="en" sz="12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rPr>
              <a:t>Will participants be from the same school? </a:t>
            </a:r>
          </a:p>
          <a:p>
            <a:pPr marL="1371600" marR="0" lvl="1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AutoNum type="romanLcPeriod"/>
            </a:pPr>
            <a:r>
              <a:rPr lang="en" sz="12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rPr>
              <a:t>Will they be from the teacher training? </a:t>
            </a:r>
          </a:p>
          <a:p>
            <a:pPr marL="1371600" marR="0" lvl="1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AutoNum type="romanLcPeriod"/>
            </a:pPr>
            <a:r>
              <a:rPr lang="en" sz="12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rPr>
              <a:t>Will they be from the area around where you live? </a:t>
            </a:r>
          </a:p>
          <a:p>
            <a:pPr marL="1371600" marR="0" lvl="1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AutoNum type="romanLcPeriod"/>
            </a:pPr>
            <a:r>
              <a:rPr lang="en" sz="12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rPr>
              <a:t>You can be part of many TLCs and can work in smaller groups to strengthen specific skills.</a:t>
            </a:r>
          </a:p>
          <a:p>
            <a:pPr marL="914400" marR="0" lvl="0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AutoNum type="alphaLcPeriod"/>
            </a:pPr>
            <a:r>
              <a:rPr lang="en" sz="12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rPr>
              <a:t>What are the necessary roles?</a:t>
            </a:r>
          </a:p>
          <a:p>
            <a:pPr marL="1371600" marR="0" lvl="1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AutoNum type="romanLcPeriod"/>
            </a:pPr>
            <a:r>
              <a:rPr lang="en" sz="12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rPr>
              <a:t>Having a facilitator is optional. A facilitator can lead activities and discussions, help set up groups,  assign roles like a secretary and take attendance. </a:t>
            </a:r>
          </a:p>
          <a:p>
            <a:pPr marL="1371600" marR="0" lvl="1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AutoNum type="romanLcPeriod"/>
            </a:pPr>
            <a:r>
              <a:rPr lang="en" sz="12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rPr>
              <a:t>We recommend that the facilitator be a different person each time chosen by their knowledge and skills on the topic.</a:t>
            </a:r>
          </a:p>
          <a:p>
            <a:pPr marL="914400" marR="0" lvl="0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AutoNum type="alphaLcPeriod"/>
            </a:pPr>
            <a:r>
              <a:rPr lang="en" sz="12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rPr>
              <a:t>Where will the meeting take place?</a:t>
            </a:r>
          </a:p>
          <a:p>
            <a:pPr marL="1371600" marR="0" lvl="1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AutoNum type="romanLcPeriod"/>
            </a:pPr>
            <a:r>
              <a:rPr lang="en" sz="12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rPr>
              <a:t>Will the TLC be at your school? </a:t>
            </a:r>
          </a:p>
          <a:p>
            <a:pPr marL="1371600" marR="0" lvl="1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AutoNum type="romanLcPeriod"/>
            </a:pPr>
            <a:r>
              <a:rPr lang="en" sz="12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rPr>
              <a:t>Will it be at the teacher resource center? </a:t>
            </a:r>
          </a:p>
          <a:p>
            <a:pPr marL="1371600" marR="0" lvl="1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AutoNum type="romanLcPeriod"/>
            </a:pPr>
            <a:r>
              <a:rPr lang="en" sz="12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rPr>
              <a:t>Will it be at a central location within your community?  </a:t>
            </a:r>
          </a:p>
          <a:p>
            <a:pPr marL="1371600" marR="0" lvl="1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AutoNum type="romanLcPeriod"/>
            </a:pPr>
            <a:r>
              <a:rPr lang="en" sz="12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rPr>
              <a:t>Decide together where would work best.</a:t>
            </a:r>
          </a:p>
          <a:p>
            <a:pPr marL="914400" marR="0" lvl="0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AutoNum type="alphaLcPeriod"/>
            </a:pPr>
            <a:r>
              <a:rPr lang="en" sz="12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rPr>
              <a:t>When will the meeting take place?</a:t>
            </a:r>
          </a:p>
          <a:p>
            <a:pPr marL="1371600" marR="0" lvl="1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AutoNum type="romanLcPeriod"/>
            </a:pPr>
            <a:r>
              <a:rPr lang="en" sz="12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rPr>
              <a:t>When will your next meeting be? </a:t>
            </a:r>
          </a:p>
          <a:p>
            <a:pPr marL="1371600" marR="0" lvl="1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AutoNum type="romanLcPeriod"/>
            </a:pPr>
            <a:r>
              <a:rPr lang="en" sz="12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rPr>
              <a:t>How often can your group meet? </a:t>
            </a:r>
          </a:p>
          <a:p>
            <a:pPr marL="1371600" marR="0" lvl="1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AutoNum type="romanLcPeriod"/>
            </a:pPr>
            <a:r>
              <a:rPr lang="en" sz="12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rPr>
              <a:t>Could this meeting happen monthly?</a:t>
            </a:r>
          </a:p>
        </p:txBody>
      </p:sp>
      <p:sp>
        <p:nvSpPr>
          <p:cNvPr id="369" name="Shape 369"/>
          <p:cNvSpPr txBox="1">
            <a:spLocks noGrp="1"/>
          </p:cNvSpPr>
          <p:nvPr>
            <p:ph type="sldNum" idx="12"/>
          </p:nvPr>
        </p:nvSpPr>
        <p:spPr>
          <a:xfrm>
            <a:off x="8556789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43</a:t>
            </a:fld>
            <a:endParaRPr lang="en" sz="1300" b="0" i="0" u="none" strike="noStrike" cap="none" baseline="0">
              <a:solidFill>
                <a:schemeClr val="dk2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4" name="Shape 374"/>
          <p:cNvSpPr txBox="1">
            <a:spLocks noGrp="1"/>
          </p:cNvSpPr>
          <p:nvPr>
            <p:ph type="title"/>
          </p:nvPr>
        </p:nvSpPr>
        <p:spPr>
          <a:xfrm>
            <a:off x="327200" y="205977"/>
            <a:ext cx="8229600" cy="114149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lang="en" sz="4000" b="1" i="0" u="none" strike="noStrike" cap="none" baseline="0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  <a:rtl val="0"/>
              </a:rPr>
              <a:t>Creating Community Standards</a:t>
            </a:r>
          </a:p>
        </p:txBody>
      </p:sp>
      <p:pic>
        <p:nvPicPr>
          <p:cNvPr id="375" name="Shape 37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987935" y="1675075"/>
            <a:ext cx="5168125" cy="3193150"/>
          </a:xfrm>
          <a:prstGeom prst="rect">
            <a:avLst/>
          </a:prstGeom>
          <a:noFill/>
          <a:ln>
            <a:noFill/>
          </a:ln>
        </p:spPr>
      </p:pic>
      <p:sp>
        <p:nvSpPr>
          <p:cNvPr id="376" name="Shape 376"/>
          <p:cNvSpPr txBox="1"/>
          <p:nvPr/>
        </p:nvSpPr>
        <p:spPr>
          <a:xfrm>
            <a:off x="387025" y="1844800"/>
            <a:ext cx="2382900" cy="8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lang="en"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What kinds of behaviors or attitudes would you like to see in your community? </a:t>
            </a:r>
          </a:p>
        </p:txBody>
      </p:sp>
      <p:cxnSp>
        <p:nvCxnSpPr>
          <p:cNvPr id="377" name="Shape 377"/>
          <p:cNvCxnSpPr/>
          <p:nvPr/>
        </p:nvCxnSpPr>
        <p:spPr>
          <a:xfrm flipH="1">
            <a:off x="7136173" y="2659585"/>
            <a:ext cx="598799" cy="993298"/>
          </a:xfrm>
          <a:prstGeom prst="straightConnector1">
            <a:avLst/>
          </a:prstGeom>
          <a:noFill/>
          <a:ln w="38100" cap="flat" cmpd="sng">
            <a:solidFill>
              <a:srgbClr val="FF0000"/>
            </a:solidFill>
            <a:prstDash val="solid"/>
            <a:round/>
            <a:headEnd type="none" w="med" len="med"/>
            <a:tailEnd type="triangle" w="lg" len="lg"/>
          </a:ln>
        </p:spPr>
      </p:cxnSp>
      <p:sp>
        <p:nvSpPr>
          <p:cNvPr id="378" name="Shape 378"/>
          <p:cNvSpPr txBox="1"/>
          <p:nvPr/>
        </p:nvSpPr>
        <p:spPr>
          <a:xfrm>
            <a:off x="6480675" y="1711585"/>
            <a:ext cx="2508598" cy="948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lang="en"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What kinds of behaviors or attitudes would you like to leave outside of your community? </a:t>
            </a:r>
          </a:p>
        </p:txBody>
      </p:sp>
      <p:cxnSp>
        <p:nvCxnSpPr>
          <p:cNvPr id="379" name="Shape 379"/>
          <p:cNvCxnSpPr>
            <a:stCxn id="376" idx="2"/>
          </p:cNvCxnSpPr>
          <p:nvPr/>
        </p:nvCxnSpPr>
        <p:spPr>
          <a:xfrm>
            <a:off x="1578475" y="2659600"/>
            <a:ext cx="2304000" cy="896399"/>
          </a:xfrm>
          <a:prstGeom prst="straightConnector1">
            <a:avLst/>
          </a:prstGeom>
          <a:noFill/>
          <a:ln w="38100" cap="flat" cmpd="sng">
            <a:solidFill>
              <a:srgbClr val="6AA84F"/>
            </a:solidFill>
            <a:prstDash val="solid"/>
            <a:round/>
            <a:headEnd type="none" w="med" len="med"/>
            <a:tailEnd type="triangle" w="lg" len="lg"/>
          </a:ln>
        </p:spPr>
      </p:cxnSp>
      <p:sp>
        <p:nvSpPr>
          <p:cNvPr id="380" name="Shape 380"/>
          <p:cNvSpPr txBox="1">
            <a:spLocks noGrp="1"/>
          </p:cNvSpPr>
          <p:nvPr>
            <p:ph type="sldNum" idx="12"/>
          </p:nvPr>
        </p:nvSpPr>
        <p:spPr>
          <a:xfrm>
            <a:off x="8556789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44</a:t>
            </a:fld>
            <a:endParaRPr lang="en" sz="1300" b="0" i="0" u="none" strike="noStrike" cap="none" baseline="0">
              <a:solidFill>
                <a:schemeClr val="dk2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5" name="Shape 385"/>
          <p:cNvSpPr txBox="1">
            <a:spLocks noGrp="1"/>
          </p:cNvSpPr>
          <p:nvPr>
            <p:ph type="title"/>
          </p:nvPr>
        </p:nvSpPr>
        <p:spPr>
          <a:xfrm>
            <a:off x="271725" y="205977"/>
            <a:ext cx="8229600" cy="114149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lang="en" sz="3600" b="1" i="0" u="none" strike="noStrike" cap="none" baseline="0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  <a:rtl val="0"/>
              </a:rPr>
              <a:t>Writing your TLC Mission Statement</a:t>
            </a:r>
          </a:p>
        </p:txBody>
      </p:sp>
      <p:sp>
        <p:nvSpPr>
          <p:cNvPr id="386" name="Shape 386"/>
          <p:cNvSpPr txBox="1">
            <a:spLocks noGrp="1"/>
          </p:cNvSpPr>
          <p:nvPr>
            <p:ph type="body" idx="1"/>
          </p:nvPr>
        </p:nvSpPr>
        <p:spPr>
          <a:xfrm>
            <a:off x="381000" y="1489349"/>
            <a:ext cx="8229600" cy="346529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en" b="0" i="0" u="none" strike="noStrike" cap="none" baseline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rPr>
              <a:t>A </a:t>
            </a:r>
            <a:r>
              <a:rPr lang="en" b="0" i="1" u="none" strike="noStrike" cap="none" baseline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rPr>
              <a:t>mission statement </a:t>
            </a:r>
            <a:r>
              <a:rPr lang="en" b="0" i="0" u="none" strike="noStrike" cap="none" baseline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rPr>
              <a:t>is when a group says what its long-term goals are and how they will accomplish them. Work together in your group and write your own </a:t>
            </a:r>
            <a:r>
              <a:rPr lang="en" b="0" i="1" u="none" strike="noStrike" cap="none" baseline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rPr>
              <a:t>mission statement</a:t>
            </a:r>
            <a:r>
              <a:rPr lang="en" b="0" i="0" u="none" strike="noStrike" cap="none" baseline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rPr>
              <a:t> for your TLC, include your long-term goals as well as a series of Steps that you will take in order to meet them.</a:t>
            </a:r>
          </a:p>
        </p:txBody>
      </p:sp>
      <p:graphicFrame>
        <p:nvGraphicFramePr>
          <p:cNvPr id="387" name="Shape 387"/>
          <p:cNvGraphicFramePr/>
          <p:nvPr/>
        </p:nvGraphicFramePr>
        <p:xfrm>
          <a:off x="540825" y="2366310"/>
          <a:ext cx="8037100" cy="2392100"/>
        </p:xfrm>
        <a:graphic>
          <a:graphicData uri="http://schemas.openxmlformats.org/drawingml/2006/table">
            <a:tbl>
              <a:tblPr>
                <a:noFill/>
                <a:tableStyleId>{ACE688C7-C890-4126-B434-EDB28591682D}</a:tableStyleId>
              </a:tblPr>
              <a:tblGrid>
                <a:gridCol w="1746200"/>
                <a:gridCol w="6290900"/>
              </a:tblGrid>
              <a:tr h="78477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Arial"/>
                        <a:buNone/>
                      </a:pPr>
                      <a:r>
                        <a:rPr lang="en" sz="1400" u="none" strike="noStrike" cap="none" baseline="0" dirty="0">
                          <a:rtl val="0"/>
                        </a:rPr>
                        <a:t>Long Term Goals</a:t>
                      </a: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buNone/>
                      </a:pPr>
                      <a:endParaRPr sz="1400" u="none" strike="noStrike" cap="none" baseline="0">
                        <a:rtl val="0"/>
                      </a:endParaRPr>
                    </a:p>
                  </a:txBody>
                  <a:tcPr marL="91425" marR="91425" marT="91425" marB="91425"/>
                </a:tc>
              </a:tr>
              <a:tr h="160732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Arial"/>
                        <a:buNone/>
                      </a:pPr>
                      <a:r>
                        <a:rPr lang="en" sz="1400" u="none" strike="noStrike" cap="none" baseline="0">
                          <a:solidFill>
                            <a:schemeClr val="dk1"/>
                          </a:solidFill>
                          <a:rtl val="0"/>
                        </a:rPr>
                        <a:t>Steps to Achieve Goals</a:t>
                      </a: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Arial"/>
                        <a:buNone/>
                      </a:pPr>
                      <a:r>
                        <a:rPr lang="en" sz="1400" u="none" strike="noStrike" cap="none" baseline="0" dirty="0">
                          <a:rtl val="0"/>
                        </a:rPr>
                        <a:t>1.</a:t>
                      </a: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Arial"/>
                        <a:buNone/>
                      </a:pPr>
                      <a:r>
                        <a:rPr lang="en" sz="1400" u="none" strike="noStrike" cap="none" baseline="0" dirty="0">
                          <a:rtl val="0"/>
                        </a:rPr>
                        <a:t>2.</a:t>
                      </a: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Arial"/>
                        <a:buNone/>
                      </a:pPr>
                      <a:r>
                        <a:rPr lang="en" sz="1400" u="none" strike="noStrike" cap="none" baseline="0" dirty="0">
                          <a:rtl val="0"/>
                        </a:rPr>
                        <a:t>3.</a:t>
                      </a:r>
                    </a:p>
                  </a:txBody>
                  <a:tcPr marL="91425" marR="91425" marT="91425" marB="91425"/>
                </a:tc>
              </a:tr>
            </a:tbl>
          </a:graphicData>
        </a:graphic>
      </p:graphicFrame>
      <p:sp>
        <p:nvSpPr>
          <p:cNvPr id="388" name="Shape 388"/>
          <p:cNvSpPr txBox="1">
            <a:spLocks noGrp="1"/>
          </p:cNvSpPr>
          <p:nvPr>
            <p:ph type="sldNum" idx="12"/>
          </p:nvPr>
        </p:nvSpPr>
        <p:spPr>
          <a:xfrm>
            <a:off x="8556789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45</a:t>
            </a:fld>
            <a:endParaRPr lang="en" sz="1300" b="0" i="0" u="none" strike="noStrike" cap="none" baseline="0">
              <a:solidFill>
                <a:schemeClr val="dk2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3" name="Shape 393"/>
          <p:cNvSpPr txBox="1">
            <a:spLocks noGrp="1"/>
          </p:cNvSpPr>
          <p:nvPr>
            <p:ph type="title"/>
          </p:nvPr>
        </p:nvSpPr>
        <p:spPr>
          <a:xfrm>
            <a:off x="38510" y="205977"/>
            <a:ext cx="8648400" cy="11414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lang="en" sz="4400" b="1" i="0" u="none" strike="noStrike" cap="none" baseline="0" dirty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Teacher </a:t>
            </a:r>
            <a:r>
              <a:rPr lang="en" sz="4000" b="1" i="0" u="none" strike="noStrike" cap="none" baseline="0" dirty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Learning</a:t>
            </a:r>
            <a:r>
              <a:rPr lang="en" sz="4400" b="1" i="0" u="none" strike="noStrike" cap="none" baseline="0" dirty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 Circles (TLCs)</a:t>
            </a:r>
          </a:p>
        </p:txBody>
      </p:sp>
      <p:sp>
        <p:nvSpPr>
          <p:cNvPr id="394" name="Shape 394"/>
          <p:cNvSpPr txBox="1">
            <a:spLocks noGrp="1"/>
          </p:cNvSpPr>
          <p:nvPr>
            <p:ph type="body" idx="1"/>
          </p:nvPr>
        </p:nvSpPr>
        <p:spPr>
          <a:xfrm>
            <a:off x="418689" y="1347474"/>
            <a:ext cx="8268000" cy="4610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en" sz="16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School-based, regular peer support mechanism for teacher professional development: </a:t>
            </a:r>
          </a:p>
        </p:txBody>
      </p:sp>
      <p:sp>
        <p:nvSpPr>
          <p:cNvPr id="395" name="Shape 395"/>
          <p:cNvSpPr txBox="1">
            <a:spLocks noGrp="1"/>
          </p:cNvSpPr>
          <p:nvPr>
            <p:ph type="sldNum" idx="12"/>
          </p:nvPr>
        </p:nvSpPr>
        <p:spPr>
          <a:xfrm>
            <a:off x="8556789" y="4749849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46</a:t>
            </a:fld>
            <a:endParaRPr lang="en" sz="1300" b="0" i="0" u="none" strike="noStrike" cap="none" baseline="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96" name="Shape 39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72142" y="1683634"/>
            <a:ext cx="8414699" cy="34599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xmlns:p14="http://schemas.microsoft.com/office/powerpoint/2010/main" spd="slow">
    <p:cut/>
  </p:transition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1" name="Shape 401"/>
          <p:cNvSpPr txBox="1">
            <a:spLocks noGrp="1"/>
          </p:cNvSpPr>
          <p:nvPr>
            <p:ph type="title"/>
          </p:nvPr>
        </p:nvSpPr>
        <p:spPr>
          <a:xfrm>
            <a:off x="209925" y="243077"/>
            <a:ext cx="8229600" cy="114149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lang="en" sz="4800" b="1" i="0" u="none" strike="noStrike" cap="none" baseline="0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  <a:rtl val="0"/>
              </a:rPr>
              <a:t>Peer Support</a:t>
            </a:r>
          </a:p>
        </p:txBody>
      </p:sp>
      <p:sp>
        <p:nvSpPr>
          <p:cNvPr id="402" name="Shape 402"/>
          <p:cNvSpPr txBox="1">
            <a:spLocks noGrp="1"/>
          </p:cNvSpPr>
          <p:nvPr>
            <p:ph type="body" idx="1"/>
          </p:nvPr>
        </p:nvSpPr>
        <p:spPr>
          <a:xfrm>
            <a:off x="457200" y="1511674"/>
            <a:ext cx="8229600" cy="346529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457200" marR="0" lvl="0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AutoNum type="arabicPeriod"/>
            </a:pPr>
            <a:r>
              <a:rPr lang="en" sz="2400" b="0" i="0" u="none" strike="noStrike" cap="none" baseline="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  <a:rtl val="0"/>
              </a:rPr>
              <a:t>Why is collaboration so important?</a:t>
            </a:r>
          </a:p>
          <a:p>
            <a:pPr marL="457200" marR="0" lvl="0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AutoNum type="arabicPeriod"/>
            </a:pPr>
            <a:r>
              <a:rPr lang="en" sz="2400" b="0" i="0" u="none" strike="noStrike" cap="none" baseline="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  <a:rtl val="0"/>
              </a:rPr>
              <a:t>How does collaboration make you feel?</a:t>
            </a:r>
          </a:p>
          <a:p>
            <a:pPr marL="457200" marR="0" lvl="0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AutoNum type="arabicPeriod"/>
            </a:pPr>
            <a:r>
              <a:rPr lang="en" sz="2400" b="0" i="0" u="none" strike="noStrike" cap="none" baseline="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  <a:rtl val="0"/>
              </a:rPr>
              <a:t>In what ways will you use collaboration going forward?</a:t>
            </a:r>
          </a:p>
        </p:txBody>
      </p:sp>
      <p:sp>
        <p:nvSpPr>
          <p:cNvPr id="403" name="Shape 403"/>
          <p:cNvSpPr txBox="1">
            <a:spLocks noGrp="1"/>
          </p:cNvSpPr>
          <p:nvPr>
            <p:ph type="sldNum" idx="12"/>
          </p:nvPr>
        </p:nvSpPr>
        <p:spPr>
          <a:xfrm>
            <a:off x="8556789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47</a:t>
            </a:fld>
            <a:endParaRPr lang="en" sz="1300" b="0" i="0" u="none" strike="noStrike" cap="none" baseline="0">
              <a:solidFill>
                <a:schemeClr val="dk2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Shape 62"/>
          <p:cNvSpPr txBox="1"/>
          <p:nvPr/>
        </p:nvSpPr>
        <p:spPr>
          <a:xfrm>
            <a:off x="43200" y="2023800"/>
            <a:ext cx="9057600" cy="81449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lang="en" sz="4000" b="1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Why is education important </a:t>
            </a: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lang="en" sz="4000" b="1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in your community?</a:t>
            </a:r>
          </a:p>
        </p:txBody>
      </p:sp>
      <p:sp>
        <p:nvSpPr>
          <p:cNvPr id="63" name="Shape 63"/>
          <p:cNvSpPr txBox="1">
            <a:spLocks noGrp="1"/>
          </p:cNvSpPr>
          <p:nvPr>
            <p:ph type="sldNum" idx="12"/>
          </p:nvPr>
        </p:nvSpPr>
        <p:spPr>
          <a:xfrm>
            <a:off x="8556789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5</a:t>
            </a:fld>
            <a:endParaRPr lang="en" sz="1300" b="0" i="0" u="none" strike="noStrike" cap="none" baseline="0">
              <a:solidFill>
                <a:schemeClr val="dk2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  <p:sp>
        <p:nvSpPr>
          <p:cNvPr id="64" name="Shape 64"/>
          <p:cNvSpPr txBox="1">
            <a:spLocks noGrp="1"/>
          </p:cNvSpPr>
          <p:nvPr>
            <p:ph type="title"/>
          </p:nvPr>
        </p:nvSpPr>
        <p:spPr>
          <a:xfrm>
            <a:off x="457200" y="205977"/>
            <a:ext cx="8229600" cy="114149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lang="en" sz="48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  <a:rtl val="0"/>
              </a:rPr>
              <a:t>Question:</a:t>
            </a:r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Shape 69"/>
          <p:cNvSpPr txBox="1">
            <a:spLocks noGrp="1"/>
          </p:cNvSpPr>
          <p:nvPr>
            <p:ph type="title"/>
          </p:nvPr>
        </p:nvSpPr>
        <p:spPr>
          <a:xfrm>
            <a:off x="457200" y="205977"/>
            <a:ext cx="8229600" cy="11414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  <p:sp>
        <p:nvSpPr>
          <p:cNvPr id="71" name="Shape 71"/>
          <p:cNvSpPr txBox="1">
            <a:spLocks noGrp="1"/>
          </p:cNvSpPr>
          <p:nvPr>
            <p:ph type="sldNum" idx="12"/>
          </p:nvPr>
        </p:nvSpPr>
        <p:spPr>
          <a:xfrm>
            <a:off x="8556789" y="4749850"/>
            <a:ext cx="548699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"/>
              <a:t>6</a:t>
            </a:fld>
            <a:endParaRPr lang="en"/>
          </a:p>
        </p:txBody>
      </p:sp>
      <p:sp>
        <p:nvSpPr>
          <p:cNvPr id="72" name="Shape 72"/>
          <p:cNvSpPr/>
          <p:nvPr/>
        </p:nvSpPr>
        <p:spPr>
          <a:xfrm>
            <a:off x="3067850" y="2104200"/>
            <a:ext cx="2497499" cy="935099"/>
          </a:xfrm>
          <a:prstGeom prst="ellipse">
            <a:avLst/>
          </a:prstGeom>
          <a:solidFill>
            <a:srgbClr val="B6D7A8"/>
          </a:solidFill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b="1"/>
              <a:t>A mind map</a:t>
            </a:r>
          </a:p>
        </p:txBody>
      </p:sp>
      <p:cxnSp>
        <p:nvCxnSpPr>
          <p:cNvPr id="73" name="Shape 73"/>
          <p:cNvCxnSpPr>
            <a:stCxn id="72" idx="7"/>
            <a:endCxn id="72" idx="7"/>
          </p:cNvCxnSpPr>
          <p:nvPr/>
        </p:nvCxnSpPr>
        <p:spPr>
          <a:xfrm>
            <a:off x="5199599" y="2241142"/>
            <a:ext cx="0" cy="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lg" len="lg"/>
            <a:tailEnd type="none" w="lg" len="lg"/>
          </a:ln>
        </p:spPr>
      </p:cxnSp>
      <p:cxnSp>
        <p:nvCxnSpPr>
          <p:cNvPr id="74" name="Shape 74"/>
          <p:cNvCxnSpPr/>
          <p:nvPr/>
        </p:nvCxnSpPr>
        <p:spPr>
          <a:xfrm>
            <a:off x="5264400" y="2868200"/>
            <a:ext cx="905400" cy="598799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lg" len="lg"/>
            <a:tailEnd type="none" w="lg" len="lg"/>
          </a:ln>
        </p:spPr>
      </p:cxnSp>
      <p:cxnSp>
        <p:nvCxnSpPr>
          <p:cNvPr id="75" name="Shape 75"/>
          <p:cNvCxnSpPr/>
          <p:nvPr/>
        </p:nvCxnSpPr>
        <p:spPr>
          <a:xfrm rot="10800000" flipH="1">
            <a:off x="2657275" y="2936624"/>
            <a:ext cx="802500" cy="58740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lg" len="lg"/>
            <a:tailEnd type="none" w="lg" len="lg"/>
          </a:ln>
        </p:spPr>
      </p:cxnSp>
      <p:cxnSp>
        <p:nvCxnSpPr>
          <p:cNvPr id="76" name="Shape 76"/>
          <p:cNvCxnSpPr/>
          <p:nvPr/>
        </p:nvCxnSpPr>
        <p:spPr>
          <a:xfrm rot="10800000" flipH="1">
            <a:off x="5329200" y="1813350"/>
            <a:ext cx="852000" cy="464699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lg" len="lg"/>
            <a:tailEnd type="none" w="lg" len="lg"/>
          </a:ln>
        </p:spPr>
      </p:cxnSp>
      <p:cxnSp>
        <p:nvCxnSpPr>
          <p:cNvPr id="77" name="Shape 77"/>
          <p:cNvCxnSpPr/>
          <p:nvPr/>
        </p:nvCxnSpPr>
        <p:spPr>
          <a:xfrm>
            <a:off x="2520425" y="1767725"/>
            <a:ext cx="939300" cy="47310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lg" len="lg"/>
            <a:tailEnd type="none" w="lg" len="lg"/>
          </a:ln>
        </p:spPr>
      </p:cxnSp>
      <p:sp>
        <p:nvSpPr>
          <p:cNvPr id="78" name="Shape 78"/>
          <p:cNvSpPr/>
          <p:nvPr/>
        </p:nvSpPr>
        <p:spPr>
          <a:xfrm>
            <a:off x="5907625" y="1437000"/>
            <a:ext cx="1361399" cy="667199"/>
          </a:xfrm>
          <a:prstGeom prst="ellipse">
            <a:avLst/>
          </a:prstGeom>
          <a:solidFill>
            <a:srgbClr val="A4C2F4"/>
          </a:solidFill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Theme 2</a:t>
            </a:r>
          </a:p>
        </p:txBody>
      </p:sp>
      <p:sp>
        <p:nvSpPr>
          <p:cNvPr id="79" name="Shape 79"/>
          <p:cNvSpPr/>
          <p:nvPr/>
        </p:nvSpPr>
        <p:spPr>
          <a:xfrm>
            <a:off x="6014400" y="3368525"/>
            <a:ext cx="1455599" cy="667199"/>
          </a:xfrm>
          <a:prstGeom prst="ellipse">
            <a:avLst/>
          </a:prstGeom>
          <a:solidFill>
            <a:srgbClr val="B4A7D6"/>
          </a:solidFill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Theme 4</a:t>
            </a:r>
          </a:p>
        </p:txBody>
      </p:sp>
      <p:sp>
        <p:nvSpPr>
          <p:cNvPr id="80" name="Shape 80"/>
          <p:cNvSpPr/>
          <p:nvPr/>
        </p:nvSpPr>
        <p:spPr>
          <a:xfrm>
            <a:off x="1675250" y="3368525"/>
            <a:ext cx="1392599" cy="667199"/>
          </a:xfrm>
          <a:prstGeom prst="ellipse">
            <a:avLst/>
          </a:prstGeom>
          <a:solidFill>
            <a:srgbClr val="EA9999"/>
          </a:solidFill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Theme 3</a:t>
            </a:r>
          </a:p>
        </p:txBody>
      </p:sp>
      <p:sp>
        <p:nvSpPr>
          <p:cNvPr id="81" name="Shape 81"/>
          <p:cNvSpPr/>
          <p:nvPr/>
        </p:nvSpPr>
        <p:spPr>
          <a:xfrm>
            <a:off x="1528225" y="1347475"/>
            <a:ext cx="1392599" cy="667199"/>
          </a:xfrm>
          <a:prstGeom prst="ellipse">
            <a:avLst/>
          </a:prstGeom>
          <a:solidFill>
            <a:srgbClr val="FFE599"/>
          </a:solidFill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Theme 1</a:t>
            </a:r>
          </a:p>
        </p:txBody>
      </p:sp>
      <p:sp>
        <p:nvSpPr>
          <p:cNvPr id="82" name="Shape 82"/>
          <p:cNvSpPr txBox="1"/>
          <p:nvPr/>
        </p:nvSpPr>
        <p:spPr>
          <a:xfrm>
            <a:off x="7150725" y="3706525"/>
            <a:ext cx="6569099" cy="7664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cxnSp>
        <p:nvCxnSpPr>
          <p:cNvPr id="83" name="Shape 83"/>
          <p:cNvCxnSpPr/>
          <p:nvPr/>
        </p:nvCxnSpPr>
        <p:spPr>
          <a:xfrm rot="10800000">
            <a:off x="1562441" y="3022108"/>
            <a:ext cx="292799" cy="44490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lg" len="lg"/>
            <a:tailEnd type="none" w="lg" len="lg"/>
          </a:ln>
        </p:spPr>
      </p:cxnSp>
      <p:cxnSp>
        <p:nvCxnSpPr>
          <p:cNvPr id="84" name="Shape 84"/>
          <p:cNvCxnSpPr/>
          <p:nvPr/>
        </p:nvCxnSpPr>
        <p:spPr>
          <a:xfrm flipH="1">
            <a:off x="1243216" y="3937258"/>
            <a:ext cx="651899" cy="453599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lg" len="lg"/>
            <a:tailEnd type="none" w="lg" len="lg"/>
          </a:ln>
        </p:spPr>
      </p:cxnSp>
      <p:sp>
        <p:nvSpPr>
          <p:cNvPr id="85" name="Shape 85"/>
          <p:cNvSpPr/>
          <p:nvPr/>
        </p:nvSpPr>
        <p:spPr>
          <a:xfrm>
            <a:off x="285125" y="2572050"/>
            <a:ext cx="1950299" cy="473100"/>
          </a:xfrm>
          <a:prstGeom prst="ellipse">
            <a:avLst/>
          </a:prstGeom>
          <a:solidFill>
            <a:srgbClr val="EA9999"/>
          </a:solidFill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 sz="1100" b="1"/>
              <a:t>Ideas connected to theme 3</a:t>
            </a:r>
          </a:p>
        </p:txBody>
      </p:sp>
      <p:sp>
        <p:nvSpPr>
          <p:cNvPr id="86" name="Shape 86"/>
          <p:cNvSpPr/>
          <p:nvPr/>
        </p:nvSpPr>
        <p:spPr>
          <a:xfrm>
            <a:off x="141000" y="4359100"/>
            <a:ext cx="1950299" cy="473100"/>
          </a:xfrm>
          <a:prstGeom prst="ellipse">
            <a:avLst/>
          </a:prstGeom>
          <a:solidFill>
            <a:srgbClr val="EA9999"/>
          </a:solidFill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100" b="1"/>
              <a:t>Ideas connected to theme 3</a:t>
            </a:r>
          </a:p>
        </p:txBody>
      </p:sp>
      <p:sp>
        <p:nvSpPr>
          <p:cNvPr id="87" name="Shape 87"/>
          <p:cNvSpPr/>
          <p:nvPr/>
        </p:nvSpPr>
        <p:spPr>
          <a:xfrm>
            <a:off x="2813825" y="4445975"/>
            <a:ext cx="1950299" cy="473100"/>
          </a:xfrm>
          <a:prstGeom prst="ellipse">
            <a:avLst/>
          </a:prstGeom>
          <a:solidFill>
            <a:srgbClr val="EA9999"/>
          </a:solidFill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100" b="1"/>
              <a:t>Ideas connected to theme 3</a:t>
            </a:r>
          </a:p>
        </p:txBody>
      </p:sp>
      <p:cxnSp>
        <p:nvCxnSpPr>
          <p:cNvPr id="88" name="Shape 88"/>
          <p:cNvCxnSpPr/>
          <p:nvPr/>
        </p:nvCxnSpPr>
        <p:spPr>
          <a:xfrm>
            <a:off x="2887316" y="3937258"/>
            <a:ext cx="648000" cy="521999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lg" len="lg"/>
            <a:tailEnd type="none" w="lg" len="lg"/>
          </a:ln>
        </p:spPr>
      </p:cxnSp>
      <p:sp>
        <p:nvSpPr>
          <p:cNvPr id="89" name="Shape 89"/>
          <p:cNvSpPr txBox="1"/>
          <p:nvPr/>
        </p:nvSpPr>
        <p:spPr>
          <a:xfrm>
            <a:off x="415840" y="416705"/>
            <a:ext cx="6734885" cy="5219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 sz="4800" b="1">
                <a:solidFill>
                  <a:srgbClr val="FFFFFF"/>
                </a:solidFill>
              </a:rPr>
              <a:t>Mind Mapping</a:t>
            </a:r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Shape 94"/>
          <p:cNvSpPr txBox="1">
            <a:spLocks noGrp="1"/>
          </p:cNvSpPr>
          <p:nvPr>
            <p:ph type="title"/>
          </p:nvPr>
        </p:nvSpPr>
        <p:spPr>
          <a:xfrm>
            <a:off x="457200" y="205977"/>
            <a:ext cx="8229600" cy="11414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  <p:sp>
        <p:nvSpPr>
          <p:cNvPr id="96" name="Shape 96"/>
          <p:cNvSpPr txBox="1">
            <a:spLocks noGrp="1"/>
          </p:cNvSpPr>
          <p:nvPr>
            <p:ph type="sldNum" idx="12"/>
          </p:nvPr>
        </p:nvSpPr>
        <p:spPr>
          <a:xfrm>
            <a:off x="8556789" y="4749850"/>
            <a:ext cx="548699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"/>
              <a:t>7</a:t>
            </a:fld>
            <a:endParaRPr lang="en"/>
          </a:p>
        </p:txBody>
      </p:sp>
      <p:sp>
        <p:nvSpPr>
          <p:cNvPr id="97" name="Shape 97"/>
          <p:cNvSpPr/>
          <p:nvPr/>
        </p:nvSpPr>
        <p:spPr>
          <a:xfrm>
            <a:off x="3067850" y="2104200"/>
            <a:ext cx="2497499" cy="935099"/>
          </a:xfrm>
          <a:prstGeom prst="ellipse">
            <a:avLst/>
          </a:prstGeom>
          <a:solidFill>
            <a:srgbClr val="B6D7A8"/>
          </a:solidFill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b="1"/>
              <a:t>Why is education important?</a:t>
            </a:r>
          </a:p>
        </p:txBody>
      </p:sp>
      <p:cxnSp>
        <p:nvCxnSpPr>
          <p:cNvPr id="98" name="Shape 98"/>
          <p:cNvCxnSpPr>
            <a:stCxn id="97" idx="7"/>
            <a:endCxn id="97" idx="7"/>
          </p:cNvCxnSpPr>
          <p:nvPr/>
        </p:nvCxnSpPr>
        <p:spPr>
          <a:xfrm>
            <a:off x="5199599" y="2241142"/>
            <a:ext cx="0" cy="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lg" len="lg"/>
            <a:tailEnd type="none" w="lg" len="lg"/>
          </a:ln>
        </p:spPr>
      </p:cxnSp>
      <p:cxnSp>
        <p:nvCxnSpPr>
          <p:cNvPr id="99" name="Shape 99"/>
          <p:cNvCxnSpPr/>
          <p:nvPr/>
        </p:nvCxnSpPr>
        <p:spPr>
          <a:xfrm>
            <a:off x="5264400" y="2868200"/>
            <a:ext cx="905400" cy="598799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lg" len="lg"/>
            <a:tailEnd type="none" w="lg" len="lg"/>
          </a:ln>
        </p:spPr>
      </p:cxnSp>
      <p:cxnSp>
        <p:nvCxnSpPr>
          <p:cNvPr id="100" name="Shape 100"/>
          <p:cNvCxnSpPr/>
          <p:nvPr/>
        </p:nvCxnSpPr>
        <p:spPr>
          <a:xfrm rot="10800000" flipH="1">
            <a:off x="2657275" y="2936624"/>
            <a:ext cx="802500" cy="58740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lg" len="lg"/>
            <a:tailEnd type="none" w="lg" len="lg"/>
          </a:ln>
        </p:spPr>
      </p:cxnSp>
      <p:cxnSp>
        <p:nvCxnSpPr>
          <p:cNvPr id="101" name="Shape 101"/>
          <p:cNvCxnSpPr/>
          <p:nvPr/>
        </p:nvCxnSpPr>
        <p:spPr>
          <a:xfrm rot="10800000" flipH="1">
            <a:off x="5329200" y="1813350"/>
            <a:ext cx="852000" cy="464699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lg" len="lg"/>
            <a:tailEnd type="none" w="lg" len="lg"/>
          </a:ln>
        </p:spPr>
      </p:cxnSp>
      <p:cxnSp>
        <p:nvCxnSpPr>
          <p:cNvPr id="102" name="Shape 102"/>
          <p:cNvCxnSpPr/>
          <p:nvPr/>
        </p:nvCxnSpPr>
        <p:spPr>
          <a:xfrm>
            <a:off x="2520425" y="1767725"/>
            <a:ext cx="939300" cy="47310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lg" len="lg"/>
            <a:tailEnd type="none" w="lg" len="lg"/>
          </a:ln>
        </p:spPr>
      </p:cxnSp>
      <p:sp>
        <p:nvSpPr>
          <p:cNvPr id="103" name="Shape 103"/>
          <p:cNvSpPr/>
          <p:nvPr/>
        </p:nvSpPr>
        <p:spPr>
          <a:xfrm>
            <a:off x="5907625" y="1437000"/>
            <a:ext cx="1361399" cy="667199"/>
          </a:xfrm>
          <a:prstGeom prst="ellipse">
            <a:avLst/>
          </a:prstGeom>
          <a:solidFill>
            <a:srgbClr val="A4C2F4"/>
          </a:solidFill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Theme 2</a:t>
            </a:r>
          </a:p>
        </p:txBody>
      </p:sp>
      <p:sp>
        <p:nvSpPr>
          <p:cNvPr id="104" name="Shape 104"/>
          <p:cNvSpPr/>
          <p:nvPr/>
        </p:nvSpPr>
        <p:spPr>
          <a:xfrm>
            <a:off x="6014400" y="3368525"/>
            <a:ext cx="1683899" cy="667199"/>
          </a:xfrm>
          <a:prstGeom prst="ellipse">
            <a:avLst/>
          </a:prstGeom>
          <a:solidFill>
            <a:srgbClr val="B4A7D6"/>
          </a:solidFill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Employment</a:t>
            </a:r>
          </a:p>
        </p:txBody>
      </p:sp>
      <p:sp>
        <p:nvSpPr>
          <p:cNvPr id="105" name="Shape 105"/>
          <p:cNvSpPr/>
          <p:nvPr/>
        </p:nvSpPr>
        <p:spPr>
          <a:xfrm>
            <a:off x="1129675" y="3465575"/>
            <a:ext cx="2189700" cy="473100"/>
          </a:xfrm>
          <a:prstGeom prst="ellipse">
            <a:avLst/>
          </a:prstGeom>
          <a:solidFill>
            <a:srgbClr val="EA9999"/>
          </a:solidFill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Communication</a:t>
            </a:r>
          </a:p>
        </p:txBody>
      </p:sp>
      <p:sp>
        <p:nvSpPr>
          <p:cNvPr id="106" name="Shape 106"/>
          <p:cNvSpPr/>
          <p:nvPr/>
        </p:nvSpPr>
        <p:spPr>
          <a:xfrm>
            <a:off x="1528225" y="1347475"/>
            <a:ext cx="1392599" cy="667199"/>
          </a:xfrm>
          <a:prstGeom prst="ellipse">
            <a:avLst/>
          </a:prstGeom>
          <a:solidFill>
            <a:srgbClr val="FFE599"/>
          </a:solidFill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Theme 1</a:t>
            </a:r>
          </a:p>
        </p:txBody>
      </p:sp>
      <p:sp>
        <p:nvSpPr>
          <p:cNvPr id="107" name="Shape 107"/>
          <p:cNvSpPr txBox="1"/>
          <p:nvPr/>
        </p:nvSpPr>
        <p:spPr>
          <a:xfrm>
            <a:off x="7150725" y="3706525"/>
            <a:ext cx="6569099" cy="7664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  <p:cxnSp>
        <p:nvCxnSpPr>
          <p:cNvPr id="108" name="Shape 108"/>
          <p:cNvCxnSpPr/>
          <p:nvPr/>
        </p:nvCxnSpPr>
        <p:spPr>
          <a:xfrm rot="10800000">
            <a:off x="1562441" y="3022108"/>
            <a:ext cx="292799" cy="44490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lg" len="lg"/>
            <a:tailEnd type="none" w="lg" len="lg"/>
          </a:ln>
        </p:spPr>
      </p:cxnSp>
      <p:cxnSp>
        <p:nvCxnSpPr>
          <p:cNvPr id="109" name="Shape 109"/>
          <p:cNvCxnSpPr/>
          <p:nvPr/>
        </p:nvCxnSpPr>
        <p:spPr>
          <a:xfrm flipH="1">
            <a:off x="1243216" y="3937258"/>
            <a:ext cx="651899" cy="453599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lg" len="lg"/>
            <a:tailEnd type="none" w="lg" len="lg"/>
          </a:ln>
        </p:spPr>
      </p:cxnSp>
      <p:sp>
        <p:nvSpPr>
          <p:cNvPr id="110" name="Shape 110"/>
          <p:cNvSpPr/>
          <p:nvPr/>
        </p:nvSpPr>
        <p:spPr>
          <a:xfrm>
            <a:off x="285125" y="2572050"/>
            <a:ext cx="1950299" cy="473100"/>
          </a:xfrm>
          <a:prstGeom prst="ellipse">
            <a:avLst/>
          </a:prstGeom>
          <a:solidFill>
            <a:srgbClr val="EA9999"/>
          </a:solidFill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100" b="1"/>
              <a:t>Making friends</a:t>
            </a:r>
          </a:p>
        </p:txBody>
      </p:sp>
      <p:sp>
        <p:nvSpPr>
          <p:cNvPr id="111" name="Shape 111"/>
          <p:cNvSpPr/>
          <p:nvPr/>
        </p:nvSpPr>
        <p:spPr>
          <a:xfrm>
            <a:off x="141000" y="4359100"/>
            <a:ext cx="1950299" cy="473100"/>
          </a:xfrm>
          <a:prstGeom prst="ellipse">
            <a:avLst/>
          </a:prstGeom>
          <a:solidFill>
            <a:srgbClr val="EA9999"/>
          </a:solidFill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100" b="1"/>
              <a:t>Expressing opinions</a:t>
            </a:r>
          </a:p>
        </p:txBody>
      </p:sp>
      <p:sp>
        <p:nvSpPr>
          <p:cNvPr id="112" name="Shape 112"/>
          <p:cNvSpPr/>
          <p:nvPr/>
        </p:nvSpPr>
        <p:spPr>
          <a:xfrm>
            <a:off x="2813825" y="4445975"/>
            <a:ext cx="1950299" cy="473100"/>
          </a:xfrm>
          <a:prstGeom prst="ellipse">
            <a:avLst/>
          </a:prstGeom>
          <a:solidFill>
            <a:srgbClr val="EA9999"/>
          </a:solidFill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100" b="1"/>
              <a:t>Applying for jobs</a:t>
            </a:r>
          </a:p>
        </p:txBody>
      </p:sp>
      <p:cxnSp>
        <p:nvCxnSpPr>
          <p:cNvPr id="113" name="Shape 113"/>
          <p:cNvCxnSpPr/>
          <p:nvPr/>
        </p:nvCxnSpPr>
        <p:spPr>
          <a:xfrm>
            <a:off x="2887316" y="3937258"/>
            <a:ext cx="648000" cy="521999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lg" len="lg"/>
            <a:tailEnd type="none" w="lg" len="lg"/>
          </a:ln>
        </p:spPr>
      </p:cxnSp>
      <p:sp>
        <p:nvSpPr>
          <p:cNvPr id="114" name="Shape 114"/>
          <p:cNvSpPr txBox="1"/>
          <p:nvPr/>
        </p:nvSpPr>
        <p:spPr>
          <a:xfrm>
            <a:off x="415840" y="400213"/>
            <a:ext cx="7018124" cy="5219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4800" b="1" dirty="0">
                <a:solidFill>
                  <a:srgbClr val="FFFFFF"/>
                </a:solidFill>
              </a:rPr>
              <a:t>Mind Mapping</a:t>
            </a:r>
          </a:p>
        </p:txBody>
      </p:sp>
      <p:cxnSp>
        <p:nvCxnSpPr>
          <p:cNvPr id="115" name="Shape 115"/>
          <p:cNvCxnSpPr>
            <a:stCxn id="112" idx="6"/>
            <a:endCxn id="104" idx="3"/>
          </p:cNvCxnSpPr>
          <p:nvPr/>
        </p:nvCxnSpPr>
        <p:spPr>
          <a:xfrm rot="10800000" flipH="1">
            <a:off x="4764124" y="3937925"/>
            <a:ext cx="1497000" cy="74460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lg" len="lg"/>
            <a:tailEnd type="none" w="lg" len="lg"/>
          </a:ln>
        </p:spPr>
      </p:cxnSp>
    </p:spTree>
  </p:cSld>
  <p:clrMapOvr>
    <a:masterClrMapping/>
  </p:clrMapOvr>
  <p:transition xmlns:p14="http://schemas.microsoft.com/office/powerpoint/2010/main" spd="slow">
    <p:cut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Shape 120"/>
          <p:cNvSpPr txBox="1"/>
          <p:nvPr/>
        </p:nvSpPr>
        <p:spPr>
          <a:xfrm>
            <a:off x="43200" y="2023800"/>
            <a:ext cx="9057600" cy="8144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lang="en" sz="4000" b="1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Why is education important </a:t>
            </a: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lang="en" sz="4000" b="1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in your community?</a:t>
            </a: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4000" b="1"/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lang="en" sz="4000" b="1"/>
              <a:t>20 word challenge!</a:t>
            </a:r>
          </a:p>
        </p:txBody>
      </p:sp>
      <p:sp>
        <p:nvSpPr>
          <p:cNvPr id="121" name="Shape 121"/>
          <p:cNvSpPr txBox="1">
            <a:spLocks noGrp="1"/>
          </p:cNvSpPr>
          <p:nvPr>
            <p:ph type="sldNum" idx="12"/>
          </p:nvPr>
        </p:nvSpPr>
        <p:spPr>
          <a:xfrm>
            <a:off x="8556789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8</a:t>
            </a:fld>
            <a:endParaRPr lang="en" sz="1300" b="0" i="0" u="none" strike="noStrike" cap="none" baseline="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2" name="Shape 122"/>
          <p:cNvSpPr txBox="1">
            <a:spLocks noGrp="1"/>
          </p:cNvSpPr>
          <p:nvPr>
            <p:ph type="title"/>
          </p:nvPr>
        </p:nvSpPr>
        <p:spPr>
          <a:xfrm>
            <a:off x="457200" y="205977"/>
            <a:ext cx="8229600" cy="11414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lang="en" sz="48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Question:</a:t>
            </a:r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Shape 127"/>
          <p:cNvSpPr txBox="1">
            <a:spLocks noGrp="1"/>
          </p:cNvSpPr>
          <p:nvPr>
            <p:ph type="title"/>
          </p:nvPr>
        </p:nvSpPr>
        <p:spPr>
          <a:xfrm>
            <a:off x="457200" y="205977"/>
            <a:ext cx="8229600" cy="114149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lang="en" sz="48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  <a:rtl val="0"/>
              </a:rPr>
              <a:t>A teacher is _______. </a:t>
            </a:r>
          </a:p>
        </p:txBody>
      </p:sp>
      <p:sp>
        <p:nvSpPr>
          <p:cNvPr id="128" name="Shape 128"/>
          <p:cNvSpPr txBox="1">
            <a:spLocks noGrp="1"/>
          </p:cNvSpPr>
          <p:nvPr>
            <p:ph type="body" idx="1"/>
          </p:nvPr>
        </p:nvSpPr>
        <p:spPr>
          <a:xfrm>
            <a:off x="799200" y="1460500"/>
            <a:ext cx="7565099" cy="346529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en" sz="3200" b="0" i="0" u="none" strike="noStrike" cap="none" baseline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rPr>
              <a:t>You have 1 minute to fill in the blank for the statement “A teacher is _____” with as many ideas as you can come up with on your own. 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endParaRPr sz="3200" b="0" i="0" u="none" strike="noStrike" cap="none" baseline="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  <a:rtl val="0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en" sz="3200" b="0" i="0" u="none" strike="noStrike" cap="none" baseline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rPr>
              <a:t>GO! </a:t>
            </a:r>
          </a:p>
        </p:txBody>
      </p:sp>
      <p:sp>
        <p:nvSpPr>
          <p:cNvPr id="129" name="Shape 129"/>
          <p:cNvSpPr txBox="1">
            <a:spLocks noGrp="1"/>
          </p:cNvSpPr>
          <p:nvPr>
            <p:ph type="sldNum" idx="12"/>
          </p:nvPr>
        </p:nvSpPr>
        <p:spPr>
          <a:xfrm>
            <a:off x="8556789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9</a:t>
            </a:fld>
            <a:endParaRPr lang="en" sz="1300" b="0" i="0" u="none" strike="noStrike" cap="none" baseline="0">
              <a:solidFill>
                <a:schemeClr val="dk2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theme/theme1.xml><?xml version="1.0" encoding="utf-8"?>
<a:theme xmlns:a="http://schemas.openxmlformats.org/drawingml/2006/main" name="modern">
  <a:themeElements>
    <a:clrScheme name="Custom 348">
      <a:dk1>
        <a:srgbClr val="000000"/>
      </a:dk1>
      <a:lt1>
        <a:srgbClr val="FFFFFF"/>
      </a:lt1>
      <a:dk2>
        <a:srgbClr val="191919"/>
      </a:dk2>
      <a:lt2>
        <a:srgbClr val="CCCCCC"/>
      </a:lt2>
      <a:accent1>
        <a:srgbClr val="7E5554"/>
      </a:accent1>
      <a:accent2>
        <a:srgbClr val="910A10"/>
      </a:accent2>
      <a:accent3>
        <a:srgbClr val="84294D"/>
      </a:accent3>
      <a:accent4>
        <a:srgbClr val="DA823B"/>
      </a:accent4>
      <a:accent5>
        <a:srgbClr val="625D3C"/>
      </a:accent5>
      <a:accent6>
        <a:srgbClr val="00384A"/>
      </a:accent6>
      <a:hlink>
        <a:srgbClr val="227A78"/>
      </a:hlink>
      <a:folHlink>
        <a:srgbClr val="394749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</TotalTime>
  <Words>1710</Words>
  <Application>Microsoft Macintosh PowerPoint</Application>
  <PresentationFormat>On-screen Show (16:9)</PresentationFormat>
  <Paragraphs>311</Paragraphs>
  <Slides>47</Slides>
  <Notes>47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47</vt:i4>
      </vt:variant>
    </vt:vector>
  </HeadingPairs>
  <TitlesOfParts>
    <vt:vector size="48" baseType="lpstr">
      <vt:lpstr>modern</vt:lpstr>
      <vt:lpstr>PowerPoint Presentation</vt:lpstr>
      <vt:lpstr>Module 1 Teacher’s Role and Well-being </vt:lpstr>
      <vt:lpstr>Objectives</vt:lpstr>
      <vt:lpstr>Clock Activity</vt:lpstr>
      <vt:lpstr>Question:</vt:lpstr>
      <vt:lpstr>PowerPoint Presentation</vt:lpstr>
      <vt:lpstr>PowerPoint Presentation</vt:lpstr>
      <vt:lpstr>Question:</vt:lpstr>
      <vt:lpstr>A teacher is _______. </vt:lpstr>
      <vt:lpstr>A teacher is _______. </vt:lpstr>
      <vt:lpstr>Identifying Expectations</vt:lpstr>
      <vt:lpstr>PowerPoint Presentation</vt:lpstr>
      <vt:lpstr>PowerPoint Presentation</vt:lpstr>
      <vt:lpstr>Teacher Motivation</vt:lpstr>
      <vt:lpstr>Individual Goal Setting</vt:lpstr>
      <vt:lpstr>PowerPoint Presentation</vt:lpstr>
      <vt:lpstr>Module 1 Teacher’s Role and Well-being </vt:lpstr>
      <vt:lpstr>Objectives</vt:lpstr>
      <vt:lpstr>Education and the community</vt:lpstr>
      <vt:lpstr>Education and the community</vt:lpstr>
      <vt:lpstr>Examples of Misconduct in Education</vt:lpstr>
      <vt:lpstr>Objectives of the Code of Conduct</vt:lpstr>
      <vt:lpstr>The Consequences of Violating the Code of Conduct</vt:lpstr>
      <vt:lpstr>How to Report a Complaint</vt:lpstr>
      <vt:lpstr>Who Has the Right to Register a Complaint?</vt:lpstr>
      <vt:lpstr>How to Distribute the Code</vt:lpstr>
      <vt:lpstr>PowerPoint Presentation</vt:lpstr>
      <vt:lpstr>Module 1 Teacher’s Role and Well-being </vt:lpstr>
      <vt:lpstr>Objectives</vt:lpstr>
      <vt:lpstr>Factors Affecting Teacher Well-being</vt:lpstr>
      <vt:lpstr>PowerPoint Presentation</vt:lpstr>
      <vt:lpstr>Importance of Teacher Well-being</vt:lpstr>
      <vt:lpstr>Scenarios</vt:lpstr>
      <vt:lpstr>Importance of Teacher Well-being</vt:lpstr>
      <vt:lpstr>Conflict Resolution</vt:lpstr>
      <vt:lpstr>STOP</vt:lpstr>
      <vt:lpstr>THINK</vt:lpstr>
      <vt:lpstr>ACT</vt:lpstr>
      <vt:lpstr>PowerPoint Presentation</vt:lpstr>
      <vt:lpstr>Module 1 Teacher’s Role and Well-being </vt:lpstr>
      <vt:lpstr>Objectives</vt:lpstr>
      <vt:lpstr>Levels of Collaboration</vt:lpstr>
      <vt:lpstr>What is a TLC?</vt:lpstr>
      <vt:lpstr>Creating Community Standards</vt:lpstr>
      <vt:lpstr>Writing your TLC Mission Statement</vt:lpstr>
      <vt:lpstr>Teacher Learning Circles (TLCs)</vt:lpstr>
      <vt:lpstr>Peer Support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Charlotte Bergin</dc:creator>
  <cp:lastModifiedBy>Mary Mendenhall</cp:lastModifiedBy>
  <cp:revision>13</cp:revision>
  <dcterms:modified xsi:type="dcterms:W3CDTF">2016-03-24T17:03:30Z</dcterms:modified>
</cp:coreProperties>
</file>